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5" r:id="rId7"/>
    <p:sldId id="261" r:id="rId8"/>
    <p:sldId id="262" r:id="rId9"/>
    <p:sldId id="264"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75B08-5EE0-BDCB-D59F-B950B404A07B}" v="829" dt="2024-04-12T07:56:28.993"/>
    <p1510:client id="{08F321E5-BD66-A67D-D2A1-C0DEA92A6211}" v="44" dt="2024-04-12T06:30:02.672"/>
    <p1510:client id="{20E87ED1-2E11-A551-7586-DB8D9A56C253}" v="454" dt="2024-04-11T17:20:08.748"/>
    <p1510:client id="{2A4A6E9A-C1E9-3B86-5497-123F99D9E410}" v="50" dt="2024-04-11T21:19:22.614"/>
    <p1510:client id="{37E2B4AF-8DEE-EE6F-9AC4-E58633CF2536}" v="277" dt="2024-04-11T00:58:11.064"/>
    <p1510:client id="{5AA09005-3512-6543-D9BC-CA7500F9681C}" v="11" dt="2024-04-11T20:52:59.778"/>
    <p1510:client id="{5AD60698-C926-03A5-54F8-DD64F9C0D7D3}" v="875" dt="2024-04-11T16:41:22.070"/>
    <p1510:client id="{730E6556-FABE-D112-1D5E-B921319D9693}" v="54" dt="2024-04-11T17:24:00.760"/>
    <p1510:client id="{7A06505C-5637-A929-ABEA-0E5CFA61CC13}" v="205" dt="2024-04-12T05:35:43.014"/>
    <p1510:client id="{7F86F66A-F09A-DC98-5E13-8EDE285897EA}" v="165" dt="2024-04-12T06:32:01.009"/>
    <p1510:client id="{90FB7355-18D2-A61C-1B48-CF9A7B23C240}" v="2526" dt="2024-04-12T03:04:07.624"/>
    <p1510:client id="{B6FD8838-0040-D3F1-7ECC-DC5C1F3E4564}" v="6" dt="2024-04-11T06:57:38.891"/>
    <p1510:client id="{D307D9A0-EAF6-AAEC-5797-F81042F56094}" v="108" dt="2024-04-12T06:05:46.778"/>
    <p1510:client id="{E5F52B9D-0D17-C2EC-CF6A-07150DA42ABB}" v="243" dt="2024-04-12T06:00:21.673"/>
    <p1510:client id="{E6170E30-7E6E-BCD9-F489-2CA7C83627F5}" v="3" dt="2024-04-12T05:48:51.9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6600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3063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8311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14600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4151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95791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8799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1325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14698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0907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45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C764DE79-268F-4C1A-8933-263129D2AF90}" type="datetimeFigureOut">
              <a:rPr lang="en-US" dirty="0"/>
              <a:t>4/12/2024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1109193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ebsulblog.blogspot.com/2014/08/6-agosto-1945-una-bomba-atomica-viene.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mmons.wikimedia.org/wiki/file:potsdam_conference_1945-3.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085532" y="559869"/>
            <a:ext cx="4196932" cy="3566160"/>
          </a:xfrm>
        </p:spPr>
        <p:txBody>
          <a:bodyPr anchor="b">
            <a:normAutofit/>
          </a:bodyPr>
          <a:lstStyle/>
          <a:p>
            <a:pPr algn="l"/>
            <a:r>
              <a:rPr lang="en-US" sz="5000">
                <a:latin typeface="Sitka Text"/>
              </a:rPr>
              <a:t>Creation &amp; Ethics of the Use of the Atomic Bomb on Japan</a:t>
            </a:r>
          </a:p>
        </p:txBody>
      </p:sp>
      <p:sp>
        <p:nvSpPr>
          <p:cNvPr id="3" name="Subtitle 2"/>
          <p:cNvSpPr>
            <a:spLocks noGrp="1"/>
          </p:cNvSpPr>
          <p:nvPr>
            <p:ph type="subTitle" idx="1"/>
          </p:nvPr>
        </p:nvSpPr>
        <p:spPr>
          <a:xfrm>
            <a:off x="7083831" y="4636008"/>
            <a:ext cx="4198634" cy="1572768"/>
          </a:xfrm>
        </p:spPr>
        <p:txBody>
          <a:bodyPr vert="horz" lIns="91440" tIns="45720" rIns="91440" bIns="45720" rtlCol="0">
            <a:normAutofit/>
          </a:bodyPr>
          <a:lstStyle/>
          <a:p>
            <a:pPr algn="l"/>
            <a:r>
              <a:rPr lang="en-US">
                <a:latin typeface="Sitka Text"/>
              </a:rPr>
              <a:t>Josh Cordes, Robert Donnellon, Maddox Phillips, Ted Price</a:t>
            </a:r>
          </a:p>
        </p:txBody>
      </p:sp>
      <p:pic>
        <p:nvPicPr>
          <p:cNvPr id="6" name="Picture 5" descr="H-052-1: The U.S. Navy and the Atomic Bomb">
            <a:extLst>
              <a:ext uri="{FF2B5EF4-FFF2-40B4-BE49-F238E27FC236}">
                <a16:creationId xmlns:a16="http://schemas.microsoft.com/office/drawing/2014/main" id="{CB7E36E5-C6CE-8144-A185-292E37AC686F}"/>
              </a:ext>
            </a:extLst>
          </p:cNvPr>
          <p:cNvPicPr>
            <a:picLocks noChangeAspect="1"/>
          </p:cNvPicPr>
          <p:nvPr/>
        </p:nvPicPr>
        <p:blipFill rotWithShape="1">
          <a:blip r:embed="rId2"/>
          <a:srcRect l="15217" r="9444"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8" name="sketchy line">
            <a:extLst>
              <a:ext uri="{FF2B5EF4-FFF2-40B4-BE49-F238E27FC236}">
                <a16:creationId xmlns:a16="http://schemas.microsoft.com/office/drawing/2014/main" id="{3F9B0603-37C5-4312-AE4D-A3D015475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onday After: Japan surrenders and cities celebrate 75 years ago">
            <a:extLst>
              <a:ext uri="{FF2B5EF4-FFF2-40B4-BE49-F238E27FC236}">
                <a16:creationId xmlns:a16="http://schemas.microsoft.com/office/drawing/2014/main" id="{C26F86B2-C784-6ABB-2824-C0C6CE431897}"/>
              </a:ext>
            </a:extLst>
          </p:cNvPr>
          <p:cNvPicPr>
            <a:picLocks noChangeAspect="1"/>
          </p:cNvPicPr>
          <p:nvPr/>
        </p:nvPicPr>
        <p:blipFill rotWithShape="1">
          <a:blip r:embed="rId2"/>
          <a:srcRect t="2207" r="-1" b="29943"/>
          <a:stretch/>
        </p:blipFill>
        <p:spPr>
          <a:xfrm>
            <a:off x="-1" y="10"/>
            <a:ext cx="12228129" cy="4666928"/>
          </a:xfrm>
          <a:prstGeom prst="rect">
            <a:avLst/>
          </a:prstGeom>
        </p:spPr>
      </p:pic>
      <p:grpSp>
        <p:nvGrpSpPr>
          <p:cNvPr id="29" name="Group 28">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30" name="Freeform: Shape 29">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33" name="Freeform: Shape 32">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7E870823-D683-5655-AA03-886993E3171C}"/>
              </a:ext>
            </a:extLst>
          </p:cNvPr>
          <p:cNvSpPr>
            <a:spLocks noGrp="1"/>
          </p:cNvSpPr>
          <p:nvPr>
            <p:ph type="title"/>
          </p:nvPr>
        </p:nvSpPr>
        <p:spPr>
          <a:xfrm>
            <a:off x="804672" y="4551037"/>
            <a:ext cx="5021782" cy="1509931"/>
          </a:xfrm>
        </p:spPr>
        <p:txBody>
          <a:bodyPr>
            <a:normAutofit/>
          </a:bodyPr>
          <a:lstStyle/>
          <a:p>
            <a:r>
              <a:rPr lang="en-US" sz="3600">
                <a:solidFill>
                  <a:schemeClr val="tx2"/>
                </a:solidFill>
              </a:rPr>
              <a:t>To Conclude. </a:t>
            </a:r>
          </a:p>
        </p:txBody>
      </p:sp>
      <p:sp>
        <p:nvSpPr>
          <p:cNvPr id="3" name="Content Placeholder 2">
            <a:extLst>
              <a:ext uri="{FF2B5EF4-FFF2-40B4-BE49-F238E27FC236}">
                <a16:creationId xmlns:a16="http://schemas.microsoft.com/office/drawing/2014/main" id="{61FDBE5E-AF15-0EC7-91B0-DEC943AFBC86}"/>
              </a:ext>
            </a:extLst>
          </p:cNvPr>
          <p:cNvSpPr>
            <a:spLocks noGrp="1"/>
          </p:cNvSpPr>
          <p:nvPr>
            <p:ph idx="1"/>
          </p:nvPr>
        </p:nvSpPr>
        <p:spPr>
          <a:xfrm>
            <a:off x="6470247" y="4551037"/>
            <a:ext cx="4926411" cy="1509935"/>
          </a:xfrm>
        </p:spPr>
        <p:txBody>
          <a:bodyPr vert="horz" lIns="91440" tIns="45720" rIns="91440" bIns="45720" rtlCol="0" anchor="ctr">
            <a:normAutofit/>
          </a:bodyPr>
          <a:lstStyle/>
          <a:p>
            <a:r>
              <a:rPr lang="en-US" sz="1800">
                <a:solidFill>
                  <a:schemeClr val="tx2"/>
                </a:solidFill>
              </a:rPr>
              <a:t>Review</a:t>
            </a:r>
          </a:p>
          <a:p>
            <a:r>
              <a:rPr lang="en-US" sz="1800">
                <a:solidFill>
                  <a:schemeClr val="tx2"/>
                </a:solidFill>
              </a:rPr>
              <a:t>Cold War</a:t>
            </a:r>
          </a:p>
          <a:p>
            <a:r>
              <a:rPr lang="en-US" sz="1800">
                <a:solidFill>
                  <a:schemeClr val="tx2"/>
                </a:solidFill>
              </a:rPr>
              <a:t>Relations with Japan After the War</a:t>
            </a:r>
          </a:p>
          <a:p>
            <a:r>
              <a:rPr lang="en-US" sz="1800">
                <a:solidFill>
                  <a:schemeClr val="tx2"/>
                </a:solidFill>
              </a:rPr>
              <a:t>NATO</a:t>
            </a:r>
          </a:p>
          <a:p>
            <a:pPr marL="0" indent="0">
              <a:buNone/>
            </a:pPr>
            <a:endParaRPr lang="en-US" sz="1800">
              <a:solidFill>
                <a:schemeClr val="tx2"/>
              </a:solidFill>
            </a:endParaRPr>
          </a:p>
        </p:txBody>
      </p:sp>
    </p:spTree>
    <p:extLst>
      <p:ext uri="{BB962C8B-B14F-4D97-AF65-F5344CB8AC3E}">
        <p14:creationId xmlns:p14="http://schemas.microsoft.com/office/powerpoint/2010/main" val="375007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8" name="Rectangle 147">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BA05DF-B854-0447-7A5E-2372A46CA72F}"/>
              </a:ext>
            </a:extLst>
          </p:cNvPr>
          <p:cNvSpPr>
            <a:spLocks noGrp="1"/>
          </p:cNvSpPr>
          <p:nvPr>
            <p:ph type="title"/>
          </p:nvPr>
        </p:nvSpPr>
        <p:spPr>
          <a:xfrm>
            <a:off x="836679" y="723898"/>
            <a:ext cx="6002110" cy="1495425"/>
          </a:xfrm>
        </p:spPr>
        <p:txBody>
          <a:bodyPr vert="horz" lIns="91440" tIns="45720" rIns="91440" bIns="45720" rtlCol="0">
            <a:normAutofit/>
          </a:bodyPr>
          <a:lstStyle/>
          <a:p>
            <a:r>
              <a:rPr lang="en-US" sz="4000" kern="1200">
                <a:latin typeface="+mj-lt"/>
                <a:ea typeface="+mj-ea"/>
                <a:cs typeface="+mj-cs"/>
              </a:rPr>
              <a:t>Introduction</a:t>
            </a:r>
          </a:p>
        </p:txBody>
      </p:sp>
      <p:sp>
        <p:nvSpPr>
          <p:cNvPr id="116" name="Content Placeholder 115">
            <a:extLst>
              <a:ext uri="{FF2B5EF4-FFF2-40B4-BE49-F238E27FC236}">
                <a16:creationId xmlns:a16="http://schemas.microsoft.com/office/drawing/2014/main" id="{D03D99CB-8CAB-4DDB-73EC-231B6EC2AC1E}"/>
              </a:ext>
            </a:extLst>
          </p:cNvPr>
          <p:cNvSpPr>
            <a:spLocks noGrp="1"/>
          </p:cNvSpPr>
          <p:nvPr>
            <p:ph idx="1"/>
          </p:nvPr>
        </p:nvSpPr>
        <p:spPr>
          <a:xfrm>
            <a:off x="836680" y="2405067"/>
            <a:ext cx="6002110" cy="3729034"/>
          </a:xfrm>
        </p:spPr>
        <p:txBody>
          <a:bodyPr>
            <a:normAutofit/>
          </a:bodyPr>
          <a:lstStyle/>
          <a:p>
            <a:r>
              <a:rPr lang="en-US" sz="2000"/>
              <a:t>Development </a:t>
            </a:r>
          </a:p>
          <a:p>
            <a:r>
              <a:rPr lang="en-US" sz="2000"/>
              <a:t>Use of the bomb on Hiroshima and Nagasaki</a:t>
            </a:r>
          </a:p>
          <a:p>
            <a:r>
              <a:rPr lang="en-US" sz="2000"/>
              <a:t>Aftermath</a:t>
            </a:r>
          </a:p>
          <a:p>
            <a:r>
              <a:rPr lang="en-US" sz="2000"/>
              <a:t>Key Figures (Oppenheimer, Truman, Einstein)</a:t>
            </a:r>
          </a:p>
          <a:p>
            <a:r>
              <a:rPr lang="en-US" sz="2000"/>
              <a:t>Ethical Considerations</a:t>
            </a:r>
          </a:p>
          <a:p>
            <a:r>
              <a:rPr lang="en-US" sz="2000"/>
              <a:t>International Relations</a:t>
            </a:r>
          </a:p>
          <a:p>
            <a:endParaRPr lang="en-US" sz="2000"/>
          </a:p>
          <a:p>
            <a:endParaRPr lang="en-US" sz="2000"/>
          </a:p>
          <a:p>
            <a:endParaRPr lang="en-US" sz="2000"/>
          </a:p>
        </p:txBody>
      </p:sp>
      <p:pic>
        <p:nvPicPr>
          <p:cNvPr id="3" name="Picture 2" descr="A person writing on a piece of paper&#10;&#10;Description automatically generated">
            <a:extLst>
              <a:ext uri="{FF2B5EF4-FFF2-40B4-BE49-F238E27FC236}">
                <a16:creationId xmlns:a16="http://schemas.microsoft.com/office/drawing/2014/main" id="{3DB68642-E3CF-04EE-9A4F-DFF07E2F3979}"/>
              </a:ext>
            </a:extLst>
          </p:cNvPr>
          <p:cNvPicPr>
            <a:picLocks noChangeAspect="1"/>
          </p:cNvPicPr>
          <p:nvPr/>
        </p:nvPicPr>
        <p:blipFill rotWithShape="1">
          <a:blip r:embed="rId2"/>
          <a:srcRect r="-1" b="1675"/>
          <a:stretch/>
        </p:blipFill>
        <p:spPr>
          <a:xfrm>
            <a:off x="7199440" y="10"/>
            <a:ext cx="4992560" cy="6857990"/>
          </a:xfrm>
          <a:prstGeom prst="rect">
            <a:avLst/>
          </a:prstGeom>
          <a:effectLst/>
        </p:spPr>
      </p:pic>
    </p:spTree>
    <p:extLst>
      <p:ext uri="{BB962C8B-B14F-4D97-AF65-F5344CB8AC3E}">
        <p14:creationId xmlns:p14="http://schemas.microsoft.com/office/powerpoint/2010/main" val="388772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E8D2C-0DA1-4ADD-C0C5-940854065710}"/>
              </a:ext>
            </a:extLst>
          </p:cNvPr>
          <p:cNvSpPr>
            <a:spLocks noGrp="1"/>
          </p:cNvSpPr>
          <p:nvPr>
            <p:ph type="title"/>
          </p:nvPr>
        </p:nvSpPr>
        <p:spPr>
          <a:xfrm>
            <a:off x="841248" y="256032"/>
            <a:ext cx="10506456" cy="1014984"/>
          </a:xfrm>
        </p:spPr>
        <p:txBody>
          <a:bodyPr anchor="b">
            <a:normAutofit/>
          </a:bodyPr>
          <a:lstStyle/>
          <a:p>
            <a:r>
              <a:rPr lang="en-US"/>
              <a:t>Creation and Development.</a:t>
            </a:r>
          </a:p>
        </p:txBody>
      </p:sp>
      <p:sp>
        <p:nvSpPr>
          <p:cNvPr id="12"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AC16B3AC-C17D-8F66-C2CF-27DE3BD558BE}"/>
              </a:ext>
            </a:extLst>
          </p:cNvPr>
          <p:cNvSpPr>
            <a:spLocks/>
          </p:cNvSpPr>
          <p:nvPr/>
        </p:nvSpPr>
        <p:spPr>
          <a:xfrm>
            <a:off x="1191131" y="1926266"/>
            <a:ext cx="4114523" cy="1505292"/>
          </a:xfrm>
          <a:prstGeom prst="rect">
            <a:avLst/>
          </a:prstGeom>
        </p:spPr>
        <p:txBody>
          <a:bodyPr vert="horz" lIns="91440" tIns="45720" rIns="91440" bIns="45720" rtlCol="0" anchor="t">
            <a:noAutofit/>
          </a:bodyPr>
          <a:lstStyle/>
          <a:p>
            <a:pPr marL="171450" indent="-171450" defTabSz="704088">
              <a:spcAft>
                <a:spcPts val="600"/>
              </a:spcAft>
              <a:buFont typeface="Arial"/>
              <a:buChar char="•"/>
            </a:pPr>
            <a:r>
              <a:rPr lang="en-US" sz="750" b="1" kern="1200">
                <a:latin typeface="+mn-lt"/>
                <a:ea typeface="+mn-lt"/>
                <a:cs typeface="+mn-lt"/>
              </a:rPr>
              <a:t>Scientific Foundations</a:t>
            </a:r>
            <a:r>
              <a:rPr lang="en-US" sz="750" kern="1200">
                <a:latin typeface="+mn-lt"/>
                <a:ea typeface="+mn-lt"/>
                <a:cs typeface="+mn-lt"/>
              </a:rPr>
              <a:t>:</a:t>
            </a:r>
            <a:endParaRPr lang="en-US" sz="750" kern="1200">
              <a:latin typeface="+mn-lt"/>
            </a:endParaRPr>
          </a:p>
          <a:p>
            <a:pPr marL="523240" lvl="1" indent="-171450" defTabSz="704088">
              <a:spcAft>
                <a:spcPts val="600"/>
              </a:spcAft>
              <a:buFont typeface="Arial"/>
              <a:buChar char="•"/>
            </a:pPr>
            <a:r>
              <a:rPr lang="en-US" sz="750" kern="1200">
                <a:latin typeface="+mn-lt"/>
                <a:ea typeface="+mn-lt"/>
                <a:cs typeface="+mn-lt"/>
              </a:rPr>
              <a:t>Theoretical groundwork laid by Einstein, Bohr, Heisenberg.</a:t>
            </a:r>
            <a:endParaRPr lang="en-US" sz="750" kern="1200">
              <a:latin typeface="+mn-lt"/>
            </a:endParaRPr>
          </a:p>
          <a:p>
            <a:pPr marL="523240" lvl="1" indent="-171450" defTabSz="704088">
              <a:spcAft>
                <a:spcPts val="600"/>
              </a:spcAft>
              <a:buFont typeface="Arial"/>
              <a:buChar char="•"/>
            </a:pPr>
            <a:r>
              <a:rPr lang="en-US" sz="750" kern="1200">
                <a:latin typeface="+mn-lt"/>
                <a:ea typeface="+mn-lt"/>
                <a:cs typeface="+mn-lt"/>
              </a:rPr>
              <a:t>Equation E=mc² revealed immense energy potential in matter.</a:t>
            </a:r>
            <a:endParaRPr lang="en-US" sz="750" kern="1200">
              <a:latin typeface="+mn-lt"/>
            </a:endParaRPr>
          </a:p>
          <a:p>
            <a:pPr marL="171450" indent="-171450" defTabSz="704088">
              <a:spcAft>
                <a:spcPts val="600"/>
              </a:spcAft>
              <a:buFont typeface="Arial"/>
              <a:buChar char="•"/>
            </a:pPr>
            <a:r>
              <a:rPr lang="en-US" sz="750" b="1" kern="1200">
                <a:latin typeface="+mn-lt"/>
                <a:ea typeface="+mn-lt"/>
                <a:cs typeface="+mn-lt"/>
              </a:rPr>
              <a:t>Manhattan Project</a:t>
            </a:r>
            <a:r>
              <a:rPr lang="en-US" sz="750" kern="1200">
                <a:latin typeface="+mn-lt"/>
                <a:ea typeface="+mn-lt"/>
                <a:cs typeface="+mn-lt"/>
              </a:rPr>
              <a:t>:</a:t>
            </a:r>
            <a:endParaRPr lang="en-US" sz="750" kern="1200">
              <a:latin typeface="+mn-lt"/>
            </a:endParaRPr>
          </a:p>
          <a:p>
            <a:pPr marL="523240" lvl="1" indent="-171450" defTabSz="704088">
              <a:spcAft>
                <a:spcPts val="600"/>
              </a:spcAft>
              <a:buFont typeface="Arial"/>
              <a:buChar char="•"/>
            </a:pPr>
            <a:r>
              <a:rPr lang="en-US" sz="750" kern="1200">
                <a:latin typeface="+mn-lt"/>
                <a:ea typeface="+mn-lt"/>
                <a:cs typeface="+mn-lt"/>
              </a:rPr>
              <a:t>Top-secret WWII project led by the U.S., supported by UK and Canada.</a:t>
            </a:r>
            <a:endParaRPr lang="en-US" sz="750" kern="1200">
              <a:latin typeface="+mn-lt"/>
            </a:endParaRPr>
          </a:p>
          <a:p>
            <a:pPr marL="523240" lvl="1" indent="-171450" defTabSz="704088">
              <a:spcAft>
                <a:spcPts val="600"/>
              </a:spcAft>
              <a:buFont typeface="Arial"/>
              <a:buChar char="•"/>
            </a:pPr>
            <a:r>
              <a:rPr lang="en-US" sz="750" kern="1200">
                <a:latin typeface="+mn-lt"/>
                <a:ea typeface="+mn-lt"/>
                <a:cs typeface="+mn-lt"/>
              </a:rPr>
              <a:t>Goal: Develop atomic bomb before Nazi Germany.</a:t>
            </a:r>
            <a:endParaRPr lang="en-US" sz="750" kern="1200">
              <a:latin typeface="+mn-lt"/>
            </a:endParaRPr>
          </a:p>
          <a:p>
            <a:pPr marL="171450" indent="-171450" defTabSz="704088">
              <a:spcAft>
                <a:spcPts val="600"/>
              </a:spcAft>
              <a:buFont typeface="Arial"/>
              <a:buChar char="•"/>
            </a:pPr>
            <a:r>
              <a:rPr lang="en-US" sz="750" b="1" kern="1200">
                <a:latin typeface="+mn-lt"/>
                <a:ea typeface="+mn-lt"/>
                <a:cs typeface="+mn-lt"/>
              </a:rPr>
              <a:t>Key Figures</a:t>
            </a:r>
            <a:r>
              <a:rPr lang="en-US" sz="750" kern="1200">
                <a:latin typeface="+mn-lt"/>
                <a:ea typeface="+mn-lt"/>
                <a:cs typeface="+mn-lt"/>
              </a:rPr>
              <a:t>:</a:t>
            </a:r>
            <a:endParaRPr lang="en-US" sz="750" kern="1200">
              <a:latin typeface="+mn-lt"/>
            </a:endParaRPr>
          </a:p>
          <a:p>
            <a:pPr marL="523240" lvl="1" indent="-171450" defTabSz="704088">
              <a:spcAft>
                <a:spcPts val="600"/>
              </a:spcAft>
              <a:buFont typeface="Arial"/>
              <a:buChar char="•"/>
            </a:pPr>
            <a:r>
              <a:rPr lang="en-US" sz="750" kern="1200">
                <a:latin typeface="+mn-lt"/>
                <a:ea typeface="+mn-lt"/>
                <a:cs typeface="+mn-lt"/>
              </a:rPr>
              <a:t>Oppenheimer, Fermi, Groves played crucial roles.</a:t>
            </a:r>
            <a:endParaRPr lang="en-US" sz="750" kern="1200">
              <a:latin typeface="+mn-lt"/>
            </a:endParaRPr>
          </a:p>
          <a:p>
            <a:pPr marL="523240" lvl="1" indent="-171450" defTabSz="704088">
              <a:spcAft>
                <a:spcPts val="600"/>
              </a:spcAft>
              <a:buFont typeface="Arial"/>
              <a:buChar char="•"/>
            </a:pPr>
            <a:r>
              <a:rPr lang="en-US" sz="750" kern="1200">
                <a:latin typeface="+mn-lt"/>
                <a:ea typeface="+mn-lt"/>
                <a:cs typeface="+mn-lt"/>
              </a:rPr>
              <a:t>Oppenheimer known as "father of the atomic bomb."</a:t>
            </a:r>
            <a:r>
              <a:rPr lang="en-US" sz="750">
                <a:ea typeface="+mn-lt"/>
                <a:cs typeface="+mn-lt"/>
              </a:rPr>
              <a:t> Used Einstein's daring formula to control atomic power.</a:t>
            </a:r>
            <a:endParaRPr lang="en-US" sz="750" kern="1200">
              <a:latin typeface="+mn-lt"/>
            </a:endParaRPr>
          </a:p>
          <a:p>
            <a:pPr defTabSz="704088">
              <a:spcAft>
                <a:spcPts val="600"/>
              </a:spcAft>
            </a:pPr>
            <a:r>
              <a:rPr lang="en-US" sz="750" b="1" kern="1200">
                <a:latin typeface="+mn-lt"/>
                <a:ea typeface="+mn-lt"/>
                <a:cs typeface="+mn-lt"/>
              </a:rPr>
              <a:t>Technological Challenges</a:t>
            </a:r>
            <a:r>
              <a:rPr lang="en-US" sz="750" kern="1200">
                <a:latin typeface="+mn-lt"/>
                <a:ea typeface="+mn-lt"/>
                <a:cs typeface="+mn-lt"/>
              </a:rPr>
              <a:t>:</a:t>
            </a:r>
            <a:endParaRPr lang="en-US" sz="750" kern="1200">
              <a:latin typeface="+mn-lt"/>
              <a:ea typeface="+mn-ea"/>
              <a:cs typeface="+mn-cs"/>
            </a:endParaRPr>
          </a:p>
          <a:p>
            <a:pPr marL="351790" lvl="1" defTabSz="704088">
              <a:spcAft>
                <a:spcPts val="600"/>
              </a:spcAft>
            </a:pPr>
            <a:r>
              <a:rPr lang="en-US" sz="750" kern="1200">
                <a:latin typeface="+mn-lt"/>
                <a:ea typeface="+mn-lt"/>
                <a:cs typeface="+mn-lt"/>
              </a:rPr>
              <a:t>Overcoming hurdles like uranium enrichment, plutonium production, and bomb design.</a:t>
            </a:r>
            <a:endParaRPr lang="en-US" sz="750" kern="1200">
              <a:latin typeface="+mn-lt"/>
            </a:endParaRPr>
          </a:p>
          <a:p>
            <a:pPr defTabSz="704088">
              <a:spcAft>
                <a:spcPts val="600"/>
              </a:spcAft>
            </a:pPr>
            <a:endParaRPr lang="en-US" sz="924" kern="1200">
              <a:solidFill>
                <a:schemeClr val="tx1"/>
              </a:solidFill>
              <a:latin typeface="+mn-lt"/>
              <a:ea typeface="+mn-ea"/>
              <a:cs typeface="+mn-cs"/>
            </a:endParaRPr>
          </a:p>
          <a:p>
            <a:pPr>
              <a:spcAft>
                <a:spcPts val="600"/>
              </a:spcAft>
            </a:pPr>
            <a:endParaRPr lang="en-US" sz="1700">
              <a:solidFill>
                <a:schemeClr val="bg1"/>
              </a:solidFill>
            </a:endParaRPr>
          </a:p>
        </p:txBody>
      </p:sp>
      <p:sp>
        <p:nvSpPr>
          <p:cNvPr id="7" name="TextBox 6">
            <a:extLst>
              <a:ext uri="{FF2B5EF4-FFF2-40B4-BE49-F238E27FC236}">
                <a16:creationId xmlns:a16="http://schemas.microsoft.com/office/drawing/2014/main" id="{8F0C2EC4-416E-41FA-524C-2F557389311F}"/>
              </a:ext>
            </a:extLst>
          </p:cNvPr>
          <p:cNvSpPr txBox="1"/>
          <p:nvPr/>
        </p:nvSpPr>
        <p:spPr>
          <a:xfrm>
            <a:off x="1191037" y="4118988"/>
            <a:ext cx="4334045" cy="20900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0028" indent="-220028" defTabSz="704088">
              <a:lnSpc>
                <a:spcPct val="90000"/>
              </a:lnSpc>
              <a:spcBef>
                <a:spcPts val="770"/>
              </a:spcBef>
              <a:buFont typeface="Arial"/>
              <a:buChar char="•"/>
            </a:pPr>
            <a:r>
              <a:rPr lang="en-US" sz="770" b="1" kern="1200">
                <a:solidFill>
                  <a:schemeClr val="tx1"/>
                </a:solidFill>
                <a:latin typeface="Arial"/>
                <a:ea typeface="+mn-ea"/>
                <a:cs typeface="Arial"/>
              </a:rPr>
              <a:t>Testing and Deployment</a:t>
            </a:r>
            <a:r>
              <a:rPr lang="en-US" sz="770" kern="1200">
                <a:solidFill>
                  <a:schemeClr val="tx1"/>
                </a:solidFill>
                <a:latin typeface="Arial"/>
                <a:ea typeface="+mn-ea"/>
                <a:cs typeface="Arial"/>
              </a:rPr>
              <a:t>:</a:t>
            </a:r>
          </a:p>
          <a:p>
            <a:pPr marL="572072" lvl="1" indent="-220028" defTabSz="704088">
              <a:lnSpc>
                <a:spcPct val="90000"/>
              </a:lnSpc>
              <a:spcBef>
                <a:spcPts val="385"/>
              </a:spcBef>
              <a:buFont typeface="Arial"/>
              <a:buChar char="•"/>
            </a:pPr>
            <a:r>
              <a:rPr lang="en-US" sz="770" kern="1200">
                <a:solidFill>
                  <a:schemeClr val="tx1"/>
                </a:solidFill>
                <a:latin typeface="Arial"/>
                <a:ea typeface="+mn-ea"/>
                <a:cs typeface="Arial"/>
              </a:rPr>
              <a:t>Trinity test on July 16, 1945, confirmed bomb's feasibility.</a:t>
            </a:r>
          </a:p>
          <a:p>
            <a:pPr marL="572072" lvl="1" indent="-220028" defTabSz="704088">
              <a:lnSpc>
                <a:spcPct val="90000"/>
              </a:lnSpc>
              <a:spcBef>
                <a:spcPts val="385"/>
              </a:spcBef>
              <a:buFont typeface="Arial"/>
              <a:buChar char="•"/>
            </a:pPr>
            <a:r>
              <a:rPr lang="en-US" sz="770" kern="1200">
                <a:solidFill>
                  <a:schemeClr val="tx1"/>
                </a:solidFill>
                <a:latin typeface="Arial"/>
                <a:ea typeface="+mn-ea"/>
                <a:cs typeface="Arial"/>
              </a:rPr>
              <a:t>Hiroshima and Nagasaki bombings led to Japan's surrender.</a:t>
            </a:r>
          </a:p>
          <a:p>
            <a:pPr marL="220028" indent="-220028" defTabSz="704088">
              <a:lnSpc>
                <a:spcPct val="90000"/>
              </a:lnSpc>
              <a:spcBef>
                <a:spcPts val="770"/>
              </a:spcBef>
              <a:buFont typeface="Arial"/>
              <a:buChar char="•"/>
            </a:pPr>
            <a:r>
              <a:rPr lang="en-US" sz="770" b="1" kern="1200">
                <a:solidFill>
                  <a:schemeClr val="tx1"/>
                </a:solidFill>
                <a:latin typeface="Arial"/>
                <a:ea typeface="+mn-ea"/>
                <a:cs typeface="Arial"/>
              </a:rPr>
              <a:t>Ethical and Moral Considerations</a:t>
            </a:r>
            <a:r>
              <a:rPr lang="en-US" sz="770" kern="1200">
                <a:solidFill>
                  <a:schemeClr val="tx1"/>
                </a:solidFill>
                <a:latin typeface="Arial"/>
                <a:ea typeface="+mn-ea"/>
                <a:cs typeface="Arial"/>
              </a:rPr>
              <a:t>:</a:t>
            </a:r>
          </a:p>
          <a:p>
            <a:pPr marL="572072" lvl="1" indent="-220028" defTabSz="704088">
              <a:lnSpc>
                <a:spcPct val="90000"/>
              </a:lnSpc>
              <a:spcBef>
                <a:spcPts val="385"/>
              </a:spcBef>
              <a:buFont typeface="Arial"/>
              <a:buChar char="•"/>
            </a:pPr>
            <a:r>
              <a:rPr lang="en-US" sz="770" kern="1200">
                <a:solidFill>
                  <a:schemeClr val="tx1"/>
                </a:solidFill>
                <a:latin typeface="Arial"/>
                <a:ea typeface="+mn-ea"/>
                <a:cs typeface="Arial"/>
              </a:rPr>
              <a:t>Use raised ethical questions due to immense human suffering.</a:t>
            </a:r>
          </a:p>
          <a:p>
            <a:pPr marL="572072" lvl="1" indent="-220028" defTabSz="704088">
              <a:lnSpc>
                <a:spcPct val="90000"/>
              </a:lnSpc>
              <a:spcBef>
                <a:spcPts val="385"/>
              </a:spcBef>
              <a:buFont typeface="Arial"/>
              <a:buChar char="•"/>
            </a:pPr>
            <a:r>
              <a:rPr lang="en-US" sz="770" kern="1200">
                <a:solidFill>
                  <a:schemeClr val="tx1"/>
                </a:solidFill>
                <a:latin typeface="Arial"/>
                <a:ea typeface="+mn-ea"/>
                <a:cs typeface="Arial"/>
              </a:rPr>
              <a:t>Long-term effects of radiation persist, impacting generations.</a:t>
            </a:r>
          </a:p>
          <a:p>
            <a:pPr marL="220028" indent="-220028" defTabSz="704088">
              <a:lnSpc>
                <a:spcPct val="90000"/>
              </a:lnSpc>
              <a:spcBef>
                <a:spcPts val="770"/>
              </a:spcBef>
              <a:buFont typeface="Arial"/>
              <a:buChar char="•"/>
            </a:pPr>
            <a:r>
              <a:rPr lang="en-US" sz="770" b="1" kern="1200">
                <a:solidFill>
                  <a:schemeClr val="tx1"/>
                </a:solidFill>
                <a:latin typeface="Arial"/>
                <a:ea typeface="+mn-ea"/>
                <a:cs typeface="Arial"/>
              </a:rPr>
              <a:t>Cold War and Arms Race</a:t>
            </a:r>
            <a:r>
              <a:rPr lang="en-US" sz="770" kern="1200">
                <a:solidFill>
                  <a:schemeClr val="tx1"/>
                </a:solidFill>
                <a:latin typeface="Arial"/>
                <a:ea typeface="+mn-ea"/>
                <a:cs typeface="Arial"/>
              </a:rPr>
              <a:t>:</a:t>
            </a:r>
          </a:p>
          <a:p>
            <a:pPr marL="572072" lvl="1" indent="-220028" defTabSz="704088">
              <a:lnSpc>
                <a:spcPct val="90000"/>
              </a:lnSpc>
              <a:spcBef>
                <a:spcPts val="385"/>
              </a:spcBef>
              <a:buFont typeface="Arial"/>
              <a:buChar char="•"/>
            </a:pPr>
            <a:r>
              <a:rPr lang="en-US" sz="770" kern="1200">
                <a:solidFill>
                  <a:schemeClr val="tx1"/>
                </a:solidFill>
                <a:latin typeface="Arial"/>
                <a:ea typeface="+mn-ea"/>
                <a:cs typeface="Arial"/>
              </a:rPr>
              <a:t>Ushered in nuclear age, intensified U.S.-Soviet Cold War.</a:t>
            </a:r>
          </a:p>
          <a:p>
            <a:pPr marL="572072" lvl="1" indent="-220028" defTabSz="704088">
              <a:lnSpc>
                <a:spcPct val="90000"/>
              </a:lnSpc>
              <a:spcBef>
                <a:spcPts val="385"/>
              </a:spcBef>
              <a:buFont typeface="Arial"/>
              <a:buChar char="•"/>
            </a:pPr>
            <a:r>
              <a:rPr lang="en-US" sz="770" kern="1200">
                <a:solidFill>
                  <a:schemeClr val="tx1"/>
                </a:solidFill>
                <a:latin typeface="Arial"/>
                <a:ea typeface="+mn-ea"/>
                <a:cs typeface="Arial"/>
              </a:rPr>
              <a:t>Led to massive nuclear arsenals and MAD doctrine.</a:t>
            </a:r>
          </a:p>
          <a:p>
            <a:pPr marL="220028" indent="-220028" defTabSz="704088">
              <a:lnSpc>
                <a:spcPct val="90000"/>
              </a:lnSpc>
              <a:spcBef>
                <a:spcPts val="770"/>
              </a:spcBef>
              <a:buFont typeface="Arial"/>
              <a:buChar char="•"/>
            </a:pPr>
            <a:r>
              <a:rPr lang="en-US" sz="770" b="1" kern="1200">
                <a:solidFill>
                  <a:schemeClr val="tx1"/>
                </a:solidFill>
                <a:latin typeface="Arial"/>
                <a:ea typeface="+mn-ea"/>
                <a:cs typeface="Arial"/>
              </a:rPr>
              <a:t>Non-Proliferation Efforts</a:t>
            </a:r>
            <a:r>
              <a:rPr lang="en-US" sz="770" kern="1200">
                <a:solidFill>
                  <a:schemeClr val="tx1"/>
                </a:solidFill>
                <a:latin typeface="Arial"/>
                <a:ea typeface="+mn-ea"/>
                <a:cs typeface="Arial"/>
              </a:rPr>
              <a:t>:</a:t>
            </a:r>
          </a:p>
          <a:p>
            <a:pPr marL="572072" lvl="1" indent="-220028" defTabSz="704088">
              <a:lnSpc>
                <a:spcPct val="90000"/>
              </a:lnSpc>
              <a:spcBef>
                <a:spcPts val="385"/>
              </a:spcBef>
              <a:buFont typeface="Arial"/>
              <a:buChar char="•"/>
            </a:pPr>
            <a:r>
              <a:rPr lang="en-US" sz="770" kern="1200">
                <a:solidFill>
                  <a:schemeClr val="tx1"/>
                </a:solidFill>
                <a:latin typeface="Arial"/>
                <a:ea typeface="+mn-ea"/>
                <a:cs typeface="Arial"/>
              </a:rPr>
              <a:t>Post-war treaties like NPT aimed to prevent spread of nuclear weapons.</a:t>
            </a:r>
          </a:p>
          <a:p>
            <a:pPr marL="572072" lvl="1" indent="-220028" defTabSz="704088">
              <a:lnSpc>
                <a:spcPct val="90000"/>
              </a:lnSpc>
              <a:spcBef>
                <a:spcPts val="385"/>
              </a:spcBef>
              <a:buFont typeface="Arial"/>
              <a:buChar char="•"/>
            </a:pPr>
            <a:r>
              <a:rPr lang="en-US" sz="770" kern="1200">
                <a:solidFill>
                  <a:schemeClr val="tx1"/>
                </a:solidFill>
                <a:latin typeface="Arial"/>
                <a:ea typeface="+mn-ea"/>
                <a:cs typeface="Arial"/>
              </a:rPr>
              <a:t>Proliferation remains a global concern despite efforts.</a:t>
            </a:r>
            <a:endParaRPr lang="en-US" sz="1000"/>
          </a:p>
        </p:txBody>
      </p:sp>
      <p:pic>
        <p:nvPicPr>
          <p:cNvPr id="8" name="Picture 7" descr="A large round object with wires&#10;&#10;Description automatically generated">
            <a:extLst>
              <a:ext uri="{FF2B5EF4-FFF2-40B4-BE49-F238E27FC236}">
                <a16:creationId xmlns:a16="http://schemas.microsoft.com/office/drawing/2014/main" id="{C81329FF-AE17-6946-E146-253EDAAE15F5}"/>
              </a:ext>
            </a:extLst>
          </p:cNvPr>
          <p:cNvPicPr>
            <a:picLocks noChangeAspect="1"/>
          </p:cNvPicPr>
          <p:nvPr/>
        </p:nvPicPr>
        <p:blipFill>
          <a:blip r:embed="rId2"/>
          <a:stretch>
            <a:fillRect/>
          </a:stretch>
        </p:blipFill>
        <p:spPr>
          <a:xfrm>
            <a:off x="6099462" y="2300228"/>
            <a:ext cx="5803869" cy="3640079"/>
          </a:xfrm>
          <a:prstGeom prst="rect">
            <a:avLst/>
          </a:prstGeom>
        </p:spPr>
      </p:pic>
    </p:spTree>
    <p:extLst>
      <p:ext uri="{BB962C8B-B14F-4D97-AF65-F5344CB8AC3E}">
        <p14:creationId xmlns:p14="http://schemas.microsoft.com/office/powerpoint/2010/main" val="83620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3" name="Rectangle 2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EDA63-117E-8EC1-BB44-132F71FCCBB0}"/>
              </a:ext>
            </a:extLst>
          </p:cNvPr>
          <p:cNvSpPr>
            <a:spLocks noGrp="1"/>
          </p:cNvSpPr>
          <p:nvPr>
            <p:ph type="title"/>
          </p:nvPr>
        </p:nvSpPr>
        <p:spPr>
          <a:xfrm>
            <a:off x="761803" y="350196"/>
            <a:ext cx="4646904" cy="1624520"/>
          </a:xfrm>
        </p:spPr>
        <p:txBody>
          <a:bodyPr anchor="ctr">
            <a:normAutofit/>
          </a:bodyPr>
          <a:lstStyle/>
          <a:p>
            <a:r>
              <a:rPr lang="en-US" sz="4000"/>
              <a:t>The Use of the Bomb.</a:t>
            </a:r>
          </a:p>
        </p:txBody>
      </p:sp>
      <p:sp>
        <p:nvSpPr>
          <p:cNvPr id="3" name="Content Placeholder 2">
            <a:extLst>
              <a:ext uri="{FF2B5EF4-FFF2-40B4-BE49-F238E27FC236}">
                <a16:creationId xmlns:a16="http://schemas.microsoft.com/office/drawing/2014/main" id="{6D94A70E-CA1E-EC33-5C3A-C8BF6037CE5F}"/>
              </a:ext>
            </a:extLst>
          </p:cNvPr>
          <p:cNvSpPr>
            <a:spLocks noGrp="1"/>
          </p:cNvSpPr>
          <p:nvPr>
            <p:ph idx="1"/>
          </p:nvPr>
        </p:nvSpPr>
        <p:spPr>
          <a:xfrm>
            <a:off x="642453" y="1714959"/>
            <a:ext cx="4646905" cy="3613149"/>
          </a:xfrm>
        </p:spPr>
        <p:txBody>
          <a:bodyPr vert="horz" lIns="91440" tIns="45720" rIns="91440" bIns="45720" rtlCol="0" anchor="ctr">
            <a:normAutofit/>
          </a:bodyPr>
          <a:lstStyle/>
          <a:p>
            <a:endParaRPr lang="en-US" sz="1100"/>
          </a:p>
          <a:p>
            <a:r>
              <a:rPr lang="en-US" sz="1100" b="1">
                <a:ea typeface="+mn-lt"/>
                <a:cs typeface="+mn-lt"/>
              </a:rPr>
              <a:t>Context</a:t>
            </a:r>
            <a:r>
              <a:rPr lang="en-US" sz="1100">
                <a:ea typeface="+mn-lt"/>
                <a:cs typeface="+mn-lt"/>
              </a:rPr>
              <a:t>: WWII nearing end, Japan showing no signs of surrender.</a:t>
            </a:r>
            <a:endParaRPr lang="en-US" sz="1100"/>
          </a:p>
          <a:p>
            <a:r>
              <a:rPr lang="en-US" sz="1100" b="1">
                <a:ea typeface="+mn-lt"/>
                <a:cs typeface="+mn-lt"/>
              </a:rPr>
              <a:t>Decision</a:t>
            </a:r>
            <a:r>
              <a:rPr lang="en-US" sz="1100">
                <a:ea typeface="+mn-lt"/>
                <a:cs typeface="+mn-lt"/>
              </a:rPr>
              <a:t>: Truman faced choice to use atomic bomb to hasten Japan's surrender.</a:t>
            </a:r>
            <a:endParaRPr lang="en-US" sz="1100"/>
          </a:p>
          <a:p>
            <a:r>
              <a:rPr lang="en-US" sz="1100" b="1">
                <a:ea typeface="+mn-lt"/>
                <a:cs typeface="+mn-lt"/>
              </a:rPr>
              <a:t>Bombings</a:t>
            </a:r>
            <a:r>
              <a:rPr lang="en-US" sz="1100">
                <a:ea typeface="+mn-lt"/>
                <a:cs typeface="+mn-lt"/>
              </a:rPr>
              <a:t>: Hiroshima (Aug 6) and Nagasaki (Aug 9) targeted, causing massive casualties and destruction.</a:t>
            </a:r>
            <a:endParaRPr lang="en-US" sz="1100"/>
          </a:p>
          <a:p>
            <a:r>
              <a:rPr lang="en-US" sz="1100" b="1">
                <a:ea typeface="+mn-lt"/>
                <a:cs typeface="+mn-lt"/>
              </a:rPr>
              <a:t>Impact</a:t>
            </a:r>
            <a:r>
              <a:rPr lang="en-US" sz="1100">
                <a:ea typeface="+mn-lt"/>
                <a:cs typeface="+mn-lt"/>
              </a:rPr>
              <a:t>: Japan surrendered on August 15, 1945, influenced by fear of further atomic attacks and Soviet entry into the war.</a:t>
            </a:r>
            <a:endParaRPr lang="en-US" sz="1100"/>
          </a:p>
          <a:p>
            <a:r>
              <a:rPr lang="en-US" sz="1100" b="1">
                <a:ea typeface="+mn-lt"/>
                <a:cs typeface="+mn-lt"/>
              </a:rPr>
              <a:t>Controversy</a:t>
            </a:r>
            <a:r>
              <a:rPr lang="en-US" sz="1100">
                <a:ea typeface="+mn-lt"/>
                <a:cs typeface="+mn-lt"/>
              </a:rPr>
              <a:t>: Intense debate over moral justification and necessity of bombings.</a:t>
            </a:r>
            <a:endParaRPr lang="en-US" sz="1100"/>
          </a:p>
          <a:p>
            <a:r>
              <a:rPr lang="en-US" sz="1100" b="1">
                <a:ea typeface="+mn-lt"/>
                <a:cs typeface="+mn-lt"/>
              </a:rPr>
              <a:t>Long-Term Consequences</a:t>
            </a:r>
            <a:r>
              <a:rPr lang="en-US" sz="1100">
                <a:ea typeface="+mn-lt"/>
                <a:cs typeface="+mn-lt"/>
              </a:rPr>
              <a:t>: Atomic bombings marked start of nuclear age, reshaping global geopolitics and warfare strategies.</a:t>
            </a:r>
            <a:endParaRPr lang="en-US" sz="1100"/>
          </a:p>
          <a:p>
            <a:pPr marL="285750" indent="-285750">
              <a:buFont typeface="Arial,Sans-Serif" panose="020B0604020202020204" pitchFamily="34" charset="0"/>
            </a:pPr>
            <a:r>
              <a:rPr lang="en-US" sz="1100">
                <a:latin typeface="Arial"/>
                <a:cs typeface="Arial"/>
              </a:rPr>
              <a:t>Common misconception: there was no debate amongst United States military leaders about whether or not the atomic should be used, the United States had intended to utilize this weapon the moment they started the Manhattan Project which cost 2 billion to fund.</a:t>
            </a:r>
          </a:p>
          <a:p>
            <a:pPr>
              <a:spcBef>
                <a:spcPts val="0"/>
              </a:spcBef>
            </a:pPr>
            <a:endParaRPr lang="en-US" sz="1100">
              <a:latin typeface="Arial"/>
              <a:cs typeface="Arial"/>
            </a:endParaRPr>
          </a:p>
          <a:p>
            <a:endParaRPr lang="en-US" sz="1100"/>
          </a:p>
        </p:txBody>
      </p:sp>
      <p:pic>
        <p:nvPicPr>
          <p:cNvPr id="7" name="Picture 6" descr="A large plume of smoke from a volcano&#10;&#10;Description automatically generated">
            <a:extLst>
              <a:ext uri="{FF2B5EF4-FFF2-40B4-BE49-F238E27FC236}">
                <a16:creationId xmlns:a16="http://schemas.microsoft.com/office/drawing/2014/main" id="{E088A7E9-C0D0-93D0-96F2-A14727C88B4F}"/>
              </a:ext>
            </a:extLst>
          </p:cNvPr>
          <p:cNvPicPr>
            <a:picLocks noChangeAspect="1"/>
          </p:cNvPicPr>
          <p:nvPr/>
        </p:nvPicPr>
        <p:blipFill rotWithShape="1">
          <a:blip r:embed="rId2"/>
          <a:srcRect t="6604" r="-1" b="12766"/>
          <a:stretch/>
        </p:blipFill>
        <p:spPr>
          <a:xfrm>
            <a:off x="6096000" y="1"/>
            <a:ext cx="6102825" cy="6858000"/>
          </a:xfrm>
          <a:prstGeom prst="rect">
            <a:avLst/>
          </a:prstGeom>
        </p:spPr>
      </p:pic>
      <p:sp>
        <p:nvSpPr>
          <p:cNvPr id="5" name="TextBox 4">
            <a:extLst>
              <a:ext uri="{FF2B5EF4-FFF2-40B4-BE49-F238E27FC236}">
                <a16:creationId xmlns:a16="http://schemas.microsoft.com/office/drawing/2014/main" id="{ACB11AEE-25C1-02BA-D135-35FE02AB7969}"/>
              </a:ext>
            </a:extLst>
          </p:cNvPr>
          <p:cNvSpPr txBox="1"/>
          <p:nvPr/>
        </p:nvSpPr>
        <p:spPr>
          <a:xfrm>
            <a:off x="8442157" y="252663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43474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lose-up of a large airplane&#10;&#10;Description automatically generated">
            <a:extLst>
              <a:ext uri="{FF2B5EF4-FFF2-40B4-BE49-F238E27FC236}">
                <a16:creationId xmlns:a16="http://schemas.microsoft.com/office/drawing/2014/main" id="{85402299-BE92-A47A-DF3D-E07447BD9219}"/>
              </a:ext>
            </a:extLst>
          </p:cNvPr>
          <p:cNvPicPr>
            <a:picLocks noChangeAspect="1"/>
          </p:cNvPicPr>
          <p:nvPr/>
        </p:nvPicPr>
        <p:blipFill rotWithShape="1">
          <a:blip r:embed="rId2"/>
          <a:srcRect l="4200" r="8380" b="-1"/>
          <a:stretch/>
        </p:blipFill>
        <p:spPr>
          <a:xfrm>
            <a:off x="2751874" y="10"/>
            <a:ext cx="9669642" cy="6857990"/>
          </a:xfrm>
          <a:prstGeom prst="rect">
            <a:avLst/>
          </a:prstGeom>
        </p:spPr>
      </p:pic>
      <p:sp>
        <p:nvSpPr>
          <p:cNvPr id="26" name="Rectangle 2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E9D488-68F5-827D-BE70-458ED50145C1}"/>
              </a:ext>
            </a:extLst>
          </p:cNvPr>
          <p:cNvSpPr>
            <a:spLocks noGrp="1"/>
          </p:cNvSpPr>
          <p:nvPr>
            <p:ph type="title"/>
          </p:nvPr>
        </p:nvSpPr>
        <p:spPr>
          <a:xfrm>
            <a:off x="838200" y="365125"/>
            <a:ext cx="3822189" cy="1899912"/>
          </a:xfrm>
        </p:spPr>
        <p:txBody>
          <a:bodyPr>
            <a:normAutofit/>
          </a:bodyPr>
          <a:lstStyle/>
          <a:p>
            <a:r>
              <a:rPr lang="en-US" sz="4000"/>
              <a:t>Reasons for Its use.</a:t>
            </a:r>
          </a:p>
        </p:txBody>
      </p:sp>
      <p:sp>
        <p:nvSpPr>
          <p:cNvPr id="3" name="Content Placeholder 2">
            <a:extLst>
              <a:ext uri="{FF2B5EF4-FFF2-40B4-BE49-F238E27FC236}">
                <a16:creationId xmlns:a16="http://schemas.microsoft.com/office/drawing/2014/main" id="{28B9FCA4-C9AC-203E-ADF8-FCAA7EE0B882}"/>
              </a:ext>
            </a:extLst>
          </p:cNvPr>
          <p:cNvSpPr>
            <a:spLocks noGrp="1"/>
          </p:cNvSpPr>
          <p:nvPr>
            <p:ph idx="1"/>
          </p:nvPr>
        </p:nvSpPr>
        <p:spPr>
          <a:xfrm>
            <a:off x="709670" y="2177141"/>
            <a:ext cx="3822189" cy="3742762"/>
          </a:xfrm>
        </p:spPr>
        <p:txBody>
          <a:bodyPr vert="horz" lIns="91440" tIns="45720" rIns="91440" bIns="45720" rtlCol="0" anchor="t">
            <a:normAutofit fontScale="77500" lnSpcReduction="20000"/>
          </a:bodyPr>
          <a:lstStyle/>
          <a:p>
            <a:pPr marL="0" indent="0">
              <a:buNone/>
            </a:pPr>
            <a:endParaRPr lang="en-US" sz="1200" b="1">
              <a:latin typeface="Aptos"/>
            </a:endParaRPr>
          </a:p>
          <a:p>
            <a:r>
              <a:rPr lang="en-US" sz="1200" b="1">
                <a:latin typeface="Aptos"/>
                <a:ea typeface="+mn-lt"/>
                <a:cs typeface="+mn-lt"/>
              </a:rPr>
              <a:t>Swift End to the War</a:t>
            </a:r>
            <a:r>
              <a:rPr lang="en-US" sz="1200">
                <a:solidFill>
                  <a:srgbClr val="ECECEC"/>
                </a:solidFill>
                <a:latin typeface="Aptos"/>
                <a:ea typeface="+mn-lt"/>
                <a:cs typeface="+mn-lt"/>
              </a:rPr>
              <a:t>: The primary goal was to force Japan's surrender quickly, avoiding a prolonged and costly invasion of the Japanese mainland.</a:t>
            </a:r>
            <a:endParaRPr lang="en-US" sz="1200">
              <a:latin typeface="Aptos"/>
              <a:ea typeface="+mn-lt"/>
              <a:cs typeface="Arial"/>
            </a:endParaRPr>
          </a:p>
          <a:p>
            <a:r>
              <a:rPr lang="en-US" sz="1200" b="1">
                <a:latin typeface="Aptos"/>
                <a:ea typeface="+mn-lt"/>
                <a:cs typeface="+mn-lt"/>
              </a:rPr>
              <a:t>Saving Lives</a:t>
            </a:r>
            <a:r>
              <a:rPr lang="en-US" sz="1200">
                <a:solidFill>
                  <a:srgbClr val="ECECEC"/>
                </a:solidFill>
                <a:latin typeface="Aptos"/>
                <a:ea typeface="+mn-lt"/>
                <a:cs typeface="+mn-lt"/>
              </a:rPr>
              <a:t>: By compelling Japan to surrender, it was believed that the use of atomic bombs would prevent massive casualties on both sides that would result from a full-scale invasion.</a:t>
            </a:r>
          </a:p>
          <a:p>
            <a:r>
              <a:rPr lang="en-US" sz="1200" b="1">
                <a:latin typeface="Aptos"/>
                <a:ea typeface="+mn-lt"/>
                <a:cs typeface="+mn-lt"/>
              </a:rPr>
              <a:t>Message to the Soviet Union</a:t>
            </a:r>
            <a:r>
              <a:rPr lang="en-US" sz="1200">
                <a:solidFill>
                  <a:srgbClr val="ECECEC"/>
                </a:solidFill>
                <a:latin typeface="Aptos"/>
                <a:ea typeface="+mn-lt"/>
                <a:cs typeface="+mn-lt"/>
              </a:rPr>
              <a:t>: Some saw the bombings as a display of America's military might to its wartime ally, the Soviet Union, signaling the beginning of the Cold War and influencing post-war power dynamics.</a:t>
            </a:r>
          </a:p>
          <a:p>
            <a:r>
              <a:rPr lang="en-US" sz="1200" b="1">
                <a:latin typeface="Aptos"/>
                <a:ea typeface="+mn-lt"/>
                <a:cs typeface="+mn-lt"/>
              </a:rPr>
              <a:t>Revenge and Retaliation</a:t>
            </a:r>
            <a:r>
              <a:rPr lang="en-US" sz="1200">
                <a:solidFill>
                  <a:srgbClr val="ECECEC"/>
                </a:solidFill>
                <a:latin typeface="Aptos"/>
                <a:ea typeface="+mn-lt"/>
                <a:cs typeface="+mn-lt"/>
              </a:rPr>
              <a:t>: The bombings were seen as retribution for Japan's attack on Pearl Harbor and the atrocities committed by Japanese forces during the war.</a:t>
            </a:r>
            <a:endParaRPr lang="en-US" sz="1200">
              <a:latin typeface="Aptos"/>
            </a:endParaRPr>
          </a:p>
          <a:p>
            <a:r>
              <a:rPr lang="en-US" sz="1200" b="1">
                <a:latin typeface="Aptos"/>
                <a:ea typeface="+mn-lt"/>
                <a:cs typeface="+mn-lt"/>
              </a:rPr>
              <a:t>Expediency and Experimentation</a:t>
            </a:r>
            <a:r>
              <a:rPr lang="en-US" sz="1200">
                <a:solidFill>
                  <a:srgbClr val="ECECEC"/>
                </a:solidFill>
                <a:latin typeface="Aptos"/>
                <a:ea typeface="+mn-lt"/>
                <a:cs typeface="+mn-lt"/>
              </a:rPr>
              <a:t>: There was pressure to justify the enormous investment in the Manhattan Project by demonstrating the effectiveness of the atomic bomb in ending the war.</a:t>
            </a:r>
          </a:p>
          <a:p>
            <a:r>
              <a:rPr lang="en-US" sz="1200" b="1">
                <a:latin typeface="Aptos"/>
                <a:ea typeface="+mn-lt"/>
                <a:cs typeface="Arial"/>
              </a:rPr>
              <a:t>Unconditional</a:t>
            </a:r>
            <a:r>
              <a:rPr lang="en-US" sz="1200" b="1">
                <a:solidFill>
                  <a:srgbClr val="FFFFFF"/>
                </a:solidFill>
                <a:latin typeface="Aptos"/>
                <a:ea typeface="+mn-lt"/>
                <a:cs typeface="Arial"/>
              </a:rPr>
              <a:t> surrender: </a:t>
            </a:r>
            <a:r>
              <a:rPr lang="en-US" sz="1200" b="1">
                <a:solidFill>
                  <a:srgbClr val="ECECEC"/>
                </a:solidFill>
                <a:latin typeface="Aptos"/>
                <a:ea typeface="+mn-lt"/>
                <a:cs typeface="+mn-lt"/>
              </a:rPr>
              <a:t>in World War II, advocated by the Allies, mandated total capitulation from the Axis powers without any concessions, aiming to ensure complete accountability.</a:t>
            </a:r>
          </a:p>
          <a:p>
            <a:endParaRPr lang="en-US" sz="1000" b="1"/>
          </a:p>
          <a:p>
            <a:pPr lvl="1"/>
            <a:br>
              <a:rPr lang="en-US" sz="1000"/>
            </a:br>
            <a:endParaRPr lang="en-US" sz="1000"/>
          </a:p>
        </p:txBody>
      </p:sp>
      <p:sp>
        <p:nvSpPr>
          <p:cNvPr id="4" name="TextBox 3">
            <a:extLst>
              <a:ext uri="{FF2B5EF4-FFF2-40B4-BE49-F238E27FC236}">
                <a16:creationId xmlns:a16="http://schemas.microsoft.com/office/drawing/2014/main" id="{11226029-5837-BF03-1EFB-6C60050A628B}"/>
              </a:ext>
            </a:extLst>
          </p:cNvPr>
          <p:cNvSpPr txBox="1"/>
          <p:nvPr/>
        </p:nvSpPr>
        <p:spPr>
          <a:xfrm>
            <a:off x="8742563" y="2437830"/>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21462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2" name="Title 1">
            <a:extLst>
              <a:ext uri="{FF2B5EF4-FFF2-40B4-BE49-F238E27FC236}">
                <a16:creationId xmlns:a16="http://schemas.microsoft.com/office/drawing/2014/main" id="{A812BA3A-C7F4-BF95-8A1D-C7F6B613DCBC}"/>
              </a:ext>
            </a:extLst>
          </p:cNvPr>
          <p:cNvSpPr>
            <a:spLocks noGrp="1"/>
          </p:cNvSpPr>
          <p:nvPr>
            <p:ph type="title"/>
          </p:nvPr>
        </p:nvSpPr>
        <p:spPr>
          <a:xfrm>
            <a:off x="459606" y="4446870"/>
            <a:ext cx="2687069" cy="1382041"/>
          </a:xfrm>
        </p:spPr>
        <p:txBody>
          <a:bodyPr vert="horz" lIns="91440" tIns="45720" rIns="91440" bIns="45720" rtlCol="0" anchor="ctr">
            <a:normAutofit fontScale="90000"/>
          </a:bodyPr>
          <a:lstStyle/>
          <a:p>
            <a:r>
              <a:rPr lang="en-US" sz="4100"/>
              <a:t>Was The Bombing Just?</a:t>
            </a:r>
          </a:p>
        </p:txBody>
      </p:sp>
      <p:pic>
        <p:nvPicPr>
          <p:cNvPr id="4" name="Content Placeholder 3" descr="A black and white photo of a city&#10;&#10;Description automatically generated">
            <a:extLst>
              <a:ext uri="{FF2B5EF4-FFF2-40B4-BE49-F238E27FC236}">
                <a16:creationId xmlns:a16="http://schemas.microsoft.com/office/drawing/2014/main" id="{7185A901-A75E-44A2-DE7C-5CA8522AD5D2}"/>
              </a:ext>
            </a:extLst>
          </p:cNvPr>
          <p:cNvPicPr>
            <a:picLocks noGrp="1" noChangeAspect="1"/>
          </p:cNvPicPr>
          <p:nvPr>
            <p:ph idx="1"/>
          </p:nvPr>
        </p:nvPicPr>
        <p:blipFill rotWithShape="1">
          <a:blip r:embed="rId2"/>
          <a:srcRect t="13216" b="4157"/>
          <a:stretch/>
        </p:blipFill>
        <p:spPr>
          <a:xfrm>
            <a:off x="20" y="10"/>
            <a:ext cx="12191980" cy="4257631"/>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C024462-C8CC-0D18-C9B2-E98A8131A9F0}"/>
              </a:ext>
            </a:extLst>
          </p:cNvPr>
          <p:cNvSpPr txBox="1"/>
          <p:nvPr/>
        </p:nvSpPr>
        <p:spPr>
          <a:xfrm>
            <a:off x="7884943" y="4793564"/>
            <a:ext cx="3819548" cy="139922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Bef>
                <a:spcPts val="1000"/>
              </a:spcBef>
              <a:buFont typeface="Arial" panose="020B0604020202020204" pitchFamily="34" charset="0"/>
              <a:buChar char="•"/>
            </a:pPr>
            <a:r>
              <a:rPr lang="en-US" sz="1000" b="1"/>
              <a:t>The Civilian Impact.</a:t>
            </a:r>
            <a:endParaRPr lang="en-US" sz="1000"/>
          </a:p>
          <a:p>
            <a:pPr marL="285750" indent="-228600">
              <a:lnSpc>
                <a:spcPct val="90000"/>
              </a:lnSpc>
              <a:spcBef>
                <a:spcPts val="1000"/>
              </a:spcBef>
              <a:buFont typeface="Arial" panose="020B0604020202020204" pitchFamily="34" charset="0"/>
              <a:buChar char="•"/>
            </a:pPr>
            <a:r>
              <a:rPr lang="en-US" sz="1000"/>
              <a:t>Historians highlight the significant civilian casualties resulting from the atomic bombings, With an estimated total of between 129,000 and 226,000.</a:t>
            </a:r>
          </a:p>
          <a:p>
            <a:pPr marL="285750" indent="-228600">
              <a:lnSpc>
                <a:spcPct val="90000"/>
              </a:lnSpc>
              <a:spcBef>
                <a:spcPts val="1000"/>
              </a:spcBef>
              <a:buFont typeface="Arial" panose="020B0604020202020204" pitchFamily="34" charset="0"/>
              <a:buChar char="•"/>
            </a:pPr>
            <a:r>
              <a:rPr lang="en-US" sz="1000"/>
              <a:t>The deliberate targeting of densely populated urban areas raised ethical questions about the morality of causing such devastation to civilian populations.</a:t>
            </a:r>
          </a:p>
          <a:p>
            <a:pPr>
              <a:buFont typeface="Arial" panose="020B0604020202020204" pitchFamily="34" charset="0"/>
              <a:buChar char="•"/>
            </a:pPr>
            <a:endParaRPr lang="en-US" sz="1000">
              <a:solidFill>
                <a:srgbClr val="ECECEC"/>
              </a:solidFill>
            </a:endParaRPr>
          </a:p>
          <a:p>
            <a:pPr marL="285750" indent="-228600">
              <a:lnSpc>
                <a:spcPct val="90000"/>
              </a:lnSpc>
              <a:spcBef>
                <a:spcPts val="1000"/>
              </a:spcBef>
              <a:buFont typeface="Arial" panose="020B0604020202020204" pitchFamily="34" charset="0"/>
              <a:buChar char="•"/>
            </a:pPr>
            <a:endParaRPr lang="en-US" sz="1200"/>
          </a:p>
        </p:txBody>
      </p:sp>
      <p:sp>
        <p:nvSpPr>
          <p:cNvPr id="3" name="TextBox 2">
            <a:extLst>
              <a:ext uri="{FF2B5EF4-FFF2-40B4-BE49-F238E27FC236}">
                <a16:creationId xmlns:a16="http://schemas.microsoft.com/office/drawing/2014/main" id="{014DA63C-5261-3BC7-EB69-484726AEC5C5}"/>
              </a:ext>
            </a:extLst>
          </p:cNvPr>
          <p:cNvSpPr txBox="1"/>
          <p:nvPr/>
        </p:nvSpPr>
        <p:spPr>
          <a:xfrm>
            <a:off x="4977764" y="4678181"/>
            <a:ext cx="2902774" cy="16158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a:ea typeface="+mn-lt"/>
                <a:cs typeface="+mn-lt"/>
              </a:rPr>
              <a:t>The U.S justifications. </a:t>
            </a:r>
            <a:endParaRPr lang="en-US" sz="900">
              <a:ea typeface="+mn-lt"/>
              <a:cs typeface="+mn-lt"/>
            </a:endParaRPr>
          </a:p>
          <a:p>
            <a:pPr marL="171450" indent="-171450">
              <a:buFont typeface="Arial"/>
              <a:buChar char="•"/>
            </a:pPr>
            <a:endParaRPr lang="en-US" sz="900" b="1">
              <a:ea typeface="+mn-lt"/>
              <a:cs typeface="+mn-lt"/>
            </a:endParaRPr>
          </a:p>
          <a:p>
            <a:pPr marL="171450" indent="-171450">
              <a:buFont typeface="Arial"/>
              <a:buChar char="•"/>
            </a:pPr>
            <a:r>
              <a:rPr lang="en-US" sz="900" b="1">
                <a:ea typeface="+mn-lt"/>
                <a:cs typeface="+mn-lt"/>
              </a:rPr>
              <a:t>Saving Lives:</a:t>
            </a:r>
            <a:r>
              <a:rPr lang="en-US" sz="900">
                <a:solidFill>
                  <a:srgbClr val="ECECEC"/>
                </a:solidFill>
                <a:ea typeface="+mn-lt"/>
                <a:cs typeface="+mn-lt"/>
              </a:rPr>
              <a:t> By using the bombs, the U.S. aimed to avoid the high number of expected casualties </a:t>
            </a:r>
            <a:endParaRPr lang="en-US" sz="900">
              <a:solidFill>
                <a:srgbClr val="ECECEC"/>
              </a:solidFill>
            </a:endParaRPr>
          </a:p>
          <a:p>
            <a:pPr marL="171450" indent="-171450">
              <a:buFont typeface="Arial"/>
              <a:buChar char="•"/>
            </a:pPr>
            <a:endParaRPr lang="en-US" sz="900" b="1">
              <a:ea typeface="+mn-lt"/>
              <a:cs typeface="+mn-lt"/>
            </a:endParaRPr>
          </a:p>
          <a:p>
            <a:pPr marL="171450" indent="-171450">
              <a:buFont typeface="Arial"/>
              <a:buChar char="•"/>
            </a:pPr>
            <a:r>
              <a:rPr lang="en-US" sz="900" b="1">
                <a:ea typeface="+mn-lt"/>
                <a:cs typeface="+mn-lt"/>
              </a:rPr>
              <a:t>Strategic Demonstration:</a:t>
            </a:r>
            <a:r>
              <a:rPr lang="en-US" sz="900">
                <a:solidFill>
                  <a:srgbClr val="ECECEC"/>
                </a:solidFill>
                <a:ea typeface="+mn-lt"/>
                <a:cs typeface="+mn-lt"/>
              </a:rPr>
              <a:t> The use of atomic weapons served to demonstrate U.S. military power, potentially influencing post-war global politics and deterring Soviet aggression.</a:t>
            </a:r>
            <a:endParaRPr lang="en-US" sz="900"/>
          </a:p>
          <a:p>
            <a:pPr marL="285750" indent="-285750" algn="l">
              <a:buFont typeface="Arial"/>
              <a:buChar char="•"/>
            </a:pPr>
            <a:endParaRPr lang="en-US"/>
          </a:p>
        </p:txBody>
      </p:sp>
    </p:spTree>
    <p:extLst>
      <p:ext uri="{BB962C8B-B14F-4D97-AF65-F5344CB8AC3E}">
        <p14:creationId xmlns:p14="http://schemas.microsoft.com/office/powerpoint/2010/main" val="428464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men in suits&#10;&#10;Description automatically generated">
            <a:extLst>
              <a:ext uri="{FF2B5EF4-FFF2-40B4-BE49-F238E27FC236}">
                <a16:creationId xmlns:a16="http://schemas.microsoft.com/office/drawing/2014/main" id="{4EC4AF79-890E-2DD8-5094-D1D47A0C5737}"/>
              </a:ext>
            </a:extLst>
          </p:cNvPr>
          <p:cNvPicPr>
            <a:picLocks noChangeAspect="1"/>
          </p:cNvPicPr>
          <p:nvPr/>
        </p:nvPicPr>
        <p:blipFill rotWithShape="1">
          <a:blip r:embed="rId2">
            <a:alphaModFix amt="35000"/>
          </a:blip>
          <a:srcRect b="881"/>
          <a:stretch/>
        </p:blipFill>
        <p:spPr>
          <a:xfrm>
            <a:off x="20" y="10"/>
            <a:ext cx="12191980" cy="6857990"/>
          </a:xfrm>
          <a:prstGeom prst="rect">
            <a:avLst/>
          </a:prstGeom>
        </p:spPr>
      </p:pic>
      <p:sp>
        <p:nvSpPr>
          <p:cNvPr id="2" name="Title 1">
            <a:extLst>
              <a:ext uri="{FF2B5EF4-FFF2-40B4-BE49-F238E27FC236}">
                <a16:creationId xmlns:a16="http://schemas.microsoft.com/office/drawing/2014/main" id="{38855B6E-0164-2DD1-D69D-CC5AFD95C956}"/>
              </a:ext>
            </a:extLst>
          </p:cNvPr>
          <p:cNvSpPr>
            <a:spLocks noGrp="1"/>
          </p:cNvSpPr>
          <p:nvPr>
            <p:ph type="title"/>
          </p:nvPr>
        </p:nvSpPr>
        <p:spPr>
          <a:xfrm>
            <a:off x="4239591" y="690"/>
            <a:ext cx="2983948" cy="1325563"/>
          </a:xfrm>
        </p:spPr>
        <p:txBody>
          <a:bodyPr>
            <a:normAutofit/>
          </a:bodyPr>
          <a:lstStyle/>
          <a:p>
            <a:r>
              <a:rPr lang="en-US">
                <a:solidFill>
                  <a:srgbClr val="FFFFFF"/>
                </a:solidFill>
              </a:rPr>
              <a:t>Key Figures</a:t>
            </a:r>
          </a:p>
        </p:txBody>
      </p:sp>
      <p:sp>
        <p:nvSpPr>
          <p:cNvPr id="3" name="Content Placeholder 2">
            <a:extLst>
              <a:ext uri="{FF2B5EF4-FFF2-40B4-BE49-F238E27FC236}">
                <a16:creationId xmlns:a16="http://schemas.microsoft.com/office/drawing/2014/main" id="{6C1B4B4C-3F65-AD19-7D90-56851ADD1A79}"/>
              </a:ext>
            </a:extLst>
          </p:cNvPr>
          <p:cNvSpPr>
            <a:spLocks noGrp="1"/>
          </p:cNvSpPr>
          <p:nvPr>
            <p:ph idx="1"/>
          </p:nvPr>
        </p:nvSpPr>
        <p:spPr>
          <a:xfrm>
            <a:off x="374375" y="3426929"/>
            <a:ext cx="5348527" cy="2925030"/>
          </a:xfrm>
        </p:spPr>
        <p:txBody>
          <a:bodyPr vert="horz" lIns="91440" tIns="45720" rIns="91440" bIns="45720" rtlCol="0" anchor="t">
            <a:noAutofit/>
          </a:bodyPr>
          <a:lstStyle/>
          <a:p>
            <a:endParaRPr lang="en-US" sz="1000" b="1">
              <a:solidFill>
                <a:srgbClr val="FFFFFF"/>
              </a:solidFill>
            </a:endParaRPr>
          </a:p>
          <a:p>
            <a:r>
              <a:rPr lang="en-US" sz="1200" b="1">
                <a:solidFill>
                  <a:srgbClr val="FFFFFF"/>
                </a:solidFill>
                <a:ea typeface="+mn-lt"/>
                <a:cs typeface="+mn-lt"/>
              </a:rPr>
              <a:t>Leo Szilard</a:t>
            </a:r>
            <a:endParaRPr lang="en-US" sz="1200">
              <a:solidFill>
                <a:srgbClr val="FFFFFF"/>
              </a:solidFill>
            </a:endParaRPr>
          </a:p>
          <a:p>
            <a:pPr lvl="1"/>
            <a:r>
              <a:rPr lang="en-US" sz="1200">
                <a:solidFill>
                  <a:srgbClr val="FFFFFF"/>
                </a:solidFill>
                <a:ea typeface="+mn-lt"/>
                <a:cs typeface="+mn-lt"/>
              </a:rPr>
              <a:t>Physicist advocating for nuclear energy</a:t>
            </a:r>
            <a:endParaRPr lang="en-US" sz="1200">
              <a:solidFill>
                <a:srgbClr val="FFFFFF"/>
              </a:solidFill>
            </a:endParaRPr>
          </a:p>
          <a:p>
            <a:pPr lvl="1"/>
            <a:r>
              <a:rPr lang="en-US" sz="1200">
                <a:solidFill>
                  <a:srgbClr val="FFFFFF"/>
                </a:solidFill>
                <a:ea typeface="+mn-lt"/>
                <a:cs typeface="+mn-lt"/>
              </a:rPr>
              <a:t>Expressed regret over the use of atomic bombs</a:t>
            </a:r>
            <a:endParaRPr lang="en-US" sz="1200">
              <a:solidFill>
                <a:srgbClr val="FFFFFF"/>
              </a:solidFill>
            </a:endParaRPr>
          </a:p>
          <a:p>
            <a:r>
              <a:rPr lang="en-US" sz="1200" b="1">
                <a:solidFill>
                  <a:srgbClr val="FFFFFF"/>
                </a:solidFill>
                <a:ea typeface="+mn-lt"/>
                <a:cs typeface="+mn-lt"/>
              </a:rPr>
              <a:t>Albert Einstein</a:t>
            </a:r>
            <a:endParaRPr lang="en-US" sz="1200">
              <a:solidFill>
                <a:srgbClr val="FFFFFF"/>
              </a:solidFill>
            </a:endParaRPr>
          </a:p>
          <a:p>
            <a:pPr lvl="1"/>
            <a:r>
              <a:rPr lang="en-US" sz="1200">
                <a:solidFill>
                  <a:srgbClr val="FFFFFF"/>
                </a:solidFill>
                <a:ea typeface="+mn-lt"/>
                <a:cs typeface="+mn-lt"/>
              </a:rPr>
              <a:t>Initiated the Manhattan Project with his letter to President Roosevelt</a:t>
            </a:r>
            <a:endParaRPr lang="en-US" sz="1200">
              <a:solidFill>
                <a:srgbClr val="FFFFFF"/>
              </a:solidFill>
            </a:endParaRPr>
          </a:p>
          <a:p>
            <a:pPr lvl="1"/>
            <a:r>
              <a:rPr lang="en-US" sz="1200">
                <a:solidFill>
                  <a:srgbClr val="FFFFFF"/>
                </a:solidFill>
                <a:ea typeface="+mn-lt"/>
                <a:cs typeface="+mn-lt"/>
              </a:rPr>
              <a:t>Influential in raising awareness of nuclear weapon potential</a:t>
            </a:r>
            <a:endParaRPr lang="en-US" sz="1200">
              <a:solidFill>
                <a:srgbClr val="FFFFFF"/>
              </a:solidFill>
            </a:endParaRPr>
          </a:p>
          <a:p>
            <a:pPr lvl="1"/>
            <a:r>
              <a:rPr lang="en-US" sz="1200">
                <a:solidFill>
                  <a:srgbClr val="FFFFFF"/>
                </a:solidFill>
                <a:ea typeface="+mn-lt"/>
                <a:cs typeface="+mn-lt"/>
              </a:rPr>
              <a:t>Created the formula that made atomic energy possible</a:t>
            </a:r>
          </a:p>
          <a:p>
            <a:r>
              <a:rPr lang="en-US" sz="1200" b="1">
                <a:solidFill>
                  <a:srgbClr val="FFFFFF"/>
                </a:solidFill>
                <a:ea typeface="+mn-lt"/>
                <a:cs typeface="+mn-lt"/>
              </a:rPr>
              <a:t>Henry L. Stimson</a:t>
            </a:r>
            <a:endParaRPr lang="en-US" sz="1200">
              <a:solidFill>
                <a:srgbClr val="FFFFFF"/>
              </a:solidFill>
            </a:endParaRPr>
          </a:p>
          <a:p>
            <a:pPr lvl="1"/>
            <a:r>
              <a:rPr lang="en-US" sz="1200">
                <a:solidFill>
                  <a:srgbClr val="FFFFFF"/>
                </a:solidFill>
                <a:ea typeface="+mn-lt"/>
                <a:cs typeface="+mn-lt"/>
              </a:rPr>
              <a:t>Secretary of War during WWII</a:t>
            </a:r>
            <a:endParaRPr lang="en-US" sz="1200">
              <a:solidFill>
                <a:srgbClr val="FFFFFF"/>
              </a:solidFill>
            </a:endParaRPr>
          </a:p>
          <a:p>
            <a:pPr lvl="1"/>
            <a:r>
              <a:rPr lang="en-US" sz="1200">
                <a:solidFill>
                  <a:srgbClr val="FFFFFF"/>
                </a:solidFill>
                <a:ea typeface="+mn-lt"/>
                <a:cs typeface="+mn-lt"/>
              </a:rPr>
              <a:t>Advised Truman on military matters, including the atomic</a:t>
            </a:r>
            <a:r>
              <a:rPr lang="en-US" sz="1400">
                <a:solidFill>
                  <a:srgbClr val="FFFFFF"/>
                </a:solidFill>
                <a:ea typeface="+mn-lt"/>
                <a:cs typeface="+mn-lt"/>
              </a:rPr>
              <a:t> bomb decision</a:t>
            </a:r>
            <a:endParaRPr lang="en-US" sz="1400">
              <a:solidFill>
                <a:srgbClr val="FFFFFF"/>
              </a:solidFill>
            </a:endParaRPr>
          </a:p>
          <a:p>
            <a:endParaRPr lang="en-US" sz="1400">
              <a:solidFill>
                <a:srgbClr val="FFFFFF"/>
              </a:solidFill>
            </a:endParaRPr>
          </a:p>
        </p:txBody>
      </p:sp>
      <p:sp>
        <p:nvSpPr>
          <p:cNvPr id="5" name="TextBox 4">
            <a:extLst>
              <a:ext uri="{FF2B5EF4-FFF2-40B4-BE49-F238E27FC236}">
                <a16:creationId xmlns:a16="http://schemas.microsoft.com/office/drawing/2014/main" id="{D7CF4EBD-B9F3-9279-6B49-03623114516D}"/>
              </a:ext>
            </a:extLst>
          </p:cNvPr>
          <p:cNvSpPr txBox="1"/>
          <p:nvPr/>
        </p:nvSpPr>
        <p:spPr>
          <a:xfrm>
            <a:off x="6272275" y="3813003"/>
            <a:ext cx="5261112" cy="2229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1200" b="1">
                <a:latin typeface="Arial"/>
                <a:cs typeface="Arial"/>
              </a:rPr>
              <a:t>President Harry S. Truman</a:t>
            </a:r>
            <a:endParaRPr lang="en-US" sz="1200">
              <a:latin typeface="Arial"/>
              <a:cs typeface="Arial"/>
            </a:endParaRPr>
          </a:p>
          <a:p>
            <a:pPr marL="742950" lvl="1" indent="-285750">
              <a:lnSpc>
                <a:spcPct val="90000"/>
              </a:lnSpc>
              <a:spcBef>
                <a:spcPts val="500"/>
              </a:spcBef>
              <a:buFont typeface="Arial"/>
              <a:buChar char="•"/>
            </a:pPr>
            <a:r>
              <a:rPr lang="en-US" sz="1200">
                <a:latin typeface="Arial"/>
                <a:cs typeface="Arial"/>
              </a:rPr>
              <a:t>President of the United States during WWII</a:t>
            </a:r>
          </a:p>
          <a:p>
            <a:pPr marL="742950" lvl="1" indent="-285750">
              <a:lnSpc>
                <a:spcPct val="90000"/>
              </a:lnSpc>
              <a:spcBef>
                <a:spcPts val="500"/>
              </a:spcBef>
              <a:buFont typeface="Arial"/>
              <a:buChar char="•"/>
            </a:pPr>
            <a:r>
              <a:rPr lang="en-US" sz="1200">
                <a:latin typeface="Arial"/>
                <a:cs typeface="Arial"/>
              </a:rPr>
              <a:t>Authorized the use of atomic bombs on Hiroshima and Nagasaki</a:t>
            </a:r>
          </a:p>
          <a:p>
            <a:pPr marL="285750" indent="-285750">
              <a:lnSpc>
                <a:spcPct val="90000"/>
              </a:lnSpc>
              <a:spcBef>
                <a:spcPts val="1000"/>
              </a:spcBef>
              <a:buFont typeface="Arial"/>
              <a:buChar char="•"/>
            </a:pPr>
            <a:r>
              <a:rPr lang="en-US" sz="1200" b="1">
                <a:latin typeface="Arial"/>
                <a:cs typeface="Arial"/>
              </a:rPr>
              <a:t>Dr. J. Robert Oppenheimer</a:t>
            </a:r>
            <a:endParaRPr lang="en-US" sz="1200">
              <a:latin typeface="Arial"/>
              <a:cs typeface="Arial"/>
            </a:endParaRPr>
          </a:p>
          <a:p>
            <a:pPr marL="742950" lvl="1" indent="-285750">
              <a:lnSpc>
                <a:spcPct val="90000"/>
              </a:lnSpc>
              <a:spcBef>
                <a:spcPts val="500"/>
              </a:spcBef>
              <a:buFont typeface="Arial"/>
              <a:buChar char="•"/>
            </a:pPr>
            <a:r>
              <a:rPr lang="en-US" sz="1200">
                <a:latin typeface="Arial"/>
                <a:cs typeface="Arial"/>
              </a:rPr>
              <a:t>Scientific director of the Manhattan Project</a:t>
            </a:r>
          </a:p>
          <a:p>
            <a:pPr marL="742950" lvl="1" indent="-285750">
              <a:lnSpc>
                <a:spcPct val="90000"/>
              </a:lnSpc>
              <a:spcBef>
                <a:spcPts val="500"/>
              </a:spcBef>
              <a:buFont typeface="Arial"/>
              <a:buChar char="•"/>
            </a:pPr>
            <a:r>
              <a:rPr lang="en-US" sz="1200">
                <a:latin typeface="Arial"/>
                <a:cs typeface="Arial"/>
              </a:rPr>
              <a:t>Played a key role in the development of the atomic bomb</a:t>
            </a:r>
          </a:p>
          <a:p>
            <a:pPr marL="285750" indent="-285750">
              <a:lnSpc>
                <a:spcPct val="90000"/>
              </a:lnSpc>
              <a:spcBef>
                <a:spcPts val="1000"/>
              </a:spcBef>
              <a:buFont typeface="Arial"/>
              <a:buChar char="•"/>
            </a:pPr>
            <a:r>
              <a:rPr lang="en-US" sz="1200" b="1">
                <a:latin typeface="Arial"/>
                <a:cs typeface="Arial"/>
              </a:rPr>
              <a:t>General Leslie Groves</a:t>
            </a:r>
            <a:endParaRPr lang="en-US" sz="1200">
              <a:latin typeface="Arial"/>
              <a:cs typeface="Arial"/>
            </a:endParaRPr>
          </a:p>
          <a:p>
            <a:pPr marL="742950" lvl="1" indent="-285750">
              <a:lnSpc>
                <a:spcPct val="90000"/>
              </a:lnSpc>
              <a:spcBef>
                <a:spcPts val="500"/>
              </a:spcBef>
              <a:buFont typeface="Arial"/>
              <a:buChar char="•"/>
            </a:pPr>
            <a:r>
              <a:rPr lang="en-US" sz="1200">
                <a:latin typeface="Arial"/>
                <a:cs typeface="Arial"/>
              </a:rPr>
              <a:t>Military director of the Manhattan Project</a:t>
            </a:r>
          </a:p>
          <a:p>
            <a:pPr marL="742950" lvl="1" indent="-285750">
              <a:lnSpc>
                <a:spcPct val="90000"/>
              </a:lnSpc>
              <a:spcBef>
                <a:spcPts val="500"/>
              </a:spcBef>
              <a:buFont typeface="Arial"/>
              <a:buChar char="•"/>
            </a:pPr>
            <a:r>
              <a:rPr lang="en-US" sz="1200">
                <a:latin typeface="Arial"/>
                <a:cs typeface="Arial"/>
              </a:rPr>
              <a:t>Oversaw construction and coordination efforts</a:t>
            </a:r>
            <a:endParaRPr lang="en-US" sz="1200"/>
          </a:p>
        </p:txBody>
      </p:sp>
    </p:spTree>
    <p:extLst>
      <p:ext uri="{BB962C8B-B14F-4D97-AF65-F5344CB8AC3E}">
        <p14:creationId xmlns:p14="http://schemas.microsoft.com/office/powerpoint/2010/main" val="282037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5888AF-C511-A6A4-08A4-0171B4899C5A}"/>
              </a:ext>
            </a:extLst>
          </p:cNvPr>
          <p:cNvSpPr>
            <a:spLocks noGrp="1"/>
          </p:cNvSpPr>
          <p:nvPr>
            <p:ph type="title"/>
          </p:nvPr>
        </p:nvSpPr>
        <p:spPr>
          <a:xfrm>
            <a:off x="7735279" y="521433"/>
            <a:ext cx="2642932" cy="1191844"/>
          </a:xfrm>
        </p:spPr>
        <p:txBody>
          <a:bodyPr>
            <a:normAutofit/>
          </a:bodyPr>
          <a:lstStyle/>
          <a:p>
            <a:r>
              <a:rPr lang="en-US" i="1"/>
              <a:t>Aftermath</a:t>
            </a:r>
            <a:endParaRPr lang="en-US"/>
          </a:p>
        </p:txBody>
      </p:sp>
      <p:sp>
        <p:nvSpPr>
          <p:cNvPr id="3" name="Content Placeholder 2">
            <a:extLst>
              <a:ext uri="{FF2B5EF4-FFF2-40B4-BE49-F238E27FC236}">
                <a16:creationId xmlns:a16="http://schemas.microsoft.com/office/drawing/2014/main" id="{9737D7B2-B2AF-D835-6272-740AC9FCD96C}"/>
              </a:ext>
            </a:extLst>
          </p:cNvPr>
          <p:cNvSpPr>
            <a:spLocks noGrp="1"/>
          </p:cNvSpPr>
          <p:nvPr>
            <p:ph idx="1"/>
          </p:nvPr>
        </p:nvSpPr>
        <p:spPr>
          <a:xfrm>
            <a:off x="6094046" y="1512682"/>
            <a:ext cx="5645390" cy="4791280"/>
          </a:xfrm>
        </p:spPr>
        <p:txBody>
          <a:bodyPr vert="horz" lIns="91440" tIns="45720" rIns="91440" bIns="45720" rtlCol="0" anchor="t">
            <a:noAutofit/>
          </a:bodyPr>
          <a:lstStyle/>
          <a:p>
            <a:pPr marL="0" indent="0">
              <a:buNone/>
            </a:pPr>
            <a:r>
              <a:rPr lang="en-US" sz="1500" dirty="0"/>
              <a:t>Devastation</a:t>
            </a:r>
          </a:p>
          <a:p>
            <a:pPr lvl="1">
              <a:buFont typeface="Courier New" panose="020B0604020202020204" pitchFamily="34" charset="0"/>
              <a:buChar char="o"/>
            </a:pPr>
            <a:r>
              <a:rPr lang="en-US" sz="1500" dirty="0"/>
              <a:t>Destruction</a:t>
            </a:r>
          </a:p>
          <a:p>
            <a:pPr lvl="2">
              <a:buFont typeface="Wingdings" panose="020B0604020202020204" pitchFamily="34" charset="0"/>
              <a:buChar char="§"/>
            </a:pPr>
            <a:r>
              <a:rPr lang="en-US" sz="1500" dirty="0">
                <a:ea typeface="+mn-lt"/>
                <a:cs typeface="+mn-lt"/>
              </a:rPr>
              <a:t>92% of both cities destroyed</a:t>
            </a:r>
          </a:p>
          <a:p>
            <a:pPr lvl="2">
              <a:buFont typeface="Wingdings" panose="020B0604020202020204" pitchFamily="34" charset="0"/>
              <a:buChar char="§"/>
            </a:pPr>
            <a:r>
              <a:rPr lang="en-US" sz="1500" dirty="0">
                <a:ea typeface="+mn-lt"/>
                <a:cs typeface="+mn-lt"/>
              </a:rPr>
              <a:t>Temperatures as high as 7,000 degrees Celsius</a:t>
            </a:r>
            <a:endParaRPr lang="en-US" sz="1500" dirty="0"/>
          </a:p>
          <a:p>
            <a:pPr lvl="1">
              <a:buFont typeface="Courier New" panose="020B0604020202020204" pitchFamily="34" charset="0"/>
              <a:buChar char="o"/>
            </a:pPr>
            <a:r>
              <a:rPr lang="en-US" sz="1500" dirty="0"/>
              <a:t>Casualties overtime</a:t>
            </a:r>
          </a:p>
          <a:p>
            <a:pPr lvl="2">
              <a:buFont typeface="Wingdings" panose="020B0604020202020204" pitchFamily="34" charset="0"/>
              <a:buChar char="§"/>
            </a:pPr>
            <a:r>
              <a:rPr lang="en-US" sz="1500" dirty="0"/>
              <a:t>As high as 226,000 total deaths</a:t>
            </a:r>
          </a:p>
          <a:p>
            <a:pPr lvl="2">
              <a:buFont typeface="Wingdings" panose="020B0604020202020204" pitchFamily="34" charset="0"/>
              <a:buChar char="§"/>
            </a:pPr>
            <a:r>
              <a:rPr lang="en-US" sz="1500" dirty="0"/>
              <a:t>Half occurring on same day</a:t>
            </a:r>
          </a:p>
          <a:p>
            <a:pPr lvl="2">
              <a:buFont typeface="Wingdings" panose="020B0604020202020204" pitchFamily="34" charset="0"/>
              <a:buChar char="§"/>
            </a:pPr>
            <a:r>
              <a:rPr lang="en-US" sz="1500" dirty="0"/>
              <a:t>Other half over four months</a:t>
            </a:r>
          </a:p>
          <a:p>
            <a:pPr lvl="3"/>
            <a:r>
              <a:rPr lang="en-US" sz="1500" dirty="0"/>
              <a:t>Radiation sickness</a:t>
            </a:r>
          </a:p>
          <a:p>
            <a:pPr lvl="3"/>
            <a:r>
              <a:rPr lang="en-US" sz="1500" dirty="0"/>
              <a:t>Cancer</a:t>
            </a:r>
          </a:p>
          <a:p>
            <a:pPr lvl="3"/>
            <a:r>
              <a:rPr lang="en-US" sz="1500" dirty="0"/>
              <a:t>Burn effects and other injuries</a:t>
            </a:r>
          </a:p>
          <a:p>
            <a:pPr lvl="1">
              <a:buFont typeface="Courier New" panose="020B0604020202020204" pitchFamily="34" charset="0"/>
              <a:buChar char="o"/>
            </a:pPr>
            <a:r>
              <a:rPr lang="en-US" sz="1500" dirty="0"/>
              <a:t>Damage control and "investigation"</a:t>
            </a:r>
          </a:p>
          <a:p>
            <a:pPr lvl="2">
              <a:buFont typeface="Wingdings" panose="020B0604020202020204" pitchFamily="34" charset="0"/>
              <a:buChar char="§"/>
            </a:pPr>
            <a:r>
              <a:rPr lang="en-US" sz="1500" dirty="0"/>
              <a:t>Japanese staff officer landed at Hiroshima to survey damage, Truman confirms use of bomb sixteen hours later</a:t>
            </a:r>
          </a:p>
          <a:p>
            <a:pPr lvl="2">
              <a:buFont typeface="Wingdings" panose="020B0604020202020204" pitchFamily="34" charset="0"/>
              <a:buChar char="§"/>
            </a:pPr>
            <a:r>
              <a:rPr lang="en-US" sz="1500" dirty="0"/>
              <a:t>"New-type bomb" over "Atomic bomb"</a:t>
            </a:r>
          </a:p>
          <a:p>
            <a:pPr lvl="2">
              <a:buFont typeface="Wingdings" panose="020B0604020202020204" pitchFamily="34" charset="0"/>
              <a:buChar char="§"/>
            </a:pPr>
            <a:r>
              <a:rPr lang="en-US" sz="1500" dirty="0"/>
              <a:t>Japanese government issues protest</a:t>
            </a:r>
          </a:p>
          <a:p>
            <a:pPr lvl="2">
              <a:buFont typeface="Wingdings" panose="020B0604020202020204" pitchFamily="34" charset="0"/>
              <a:buChar char="§"/>
            </a:pPr>
            <a:endParaRPr lang="en-US" sz="1500" dirty="0"/>
          </a:p>
          <a:p>
            <a:pPr lvl="2">
              <a:buFont typeface="Wingdings" panose="020B0604020202020204" pitchFamily="34" charset="0"/>
              <a:buChar char="§"/>
            </a:pPr>
            <a:endParaRPr lang="en-US" sz="1500" dirty="0"/>
          </a:p>
          <a:p>
            <a:pPr lvl="2">
              <a:buFont typeface="Wingdings" panose="020B0604020202020204" pitchFamily="34" charset="0"/>
              <a:buChar char="§"/>
            </a:pPr>
            <a:endParaRPr lang="en-US" sz="1500" dirty="0"/>
          </a:p>
          <a:p>
            <a:pPr lvl="2">
              <a:buFont typeface="Wingdings" panose="020B0604020202020204" pitchFamily="34" charset="0"/>
              <a:buChar char="§"/>
            </a:pPr>
            <a:endParaRPr lang="en-US" sz="1100"/>
          </a:p>
          <a:p>
            <a:pPr lvl="1">
              <a:buFont typeface="Courier New" panose="020B0604020202020204" pitchFamily="34" charset="0"/>
              <a:buChar char="o"/>
            </a:pPr>
            <a:endParaRPr lang="en-US" sz="1100"/>
          </a:p>
        </p:txBody>
      </p:sp>
      <p:pic>
        <p:nvPicPr>
          <p:cNvPr id="4" name="Picture 3" descr="A city destroyed by earthquake&#10;&#10;Description automatically generated">
            <a:extLst>
              <a:ext uri="{FF2B5EF4-FFF2-40B4-BE49-F238E27FC236}">
                <a16:creationId xmlns:a16="http://schemas.microsoft.com/office/drawing/2014/main" id="{F80C7832-F5B9-2A3E-07C6-93CDE52463B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7580" r="24168" b="1"/>
          <a:stretch/>
        </p:blipFill>
        <p:spPr>
          <a:xfrm flipH="1">
            <a:off x="-3554"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13744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9B0F2F-C5A7-8E2D-17DD-FBAE8CCC23B6}"/>
              </a:ext>
            </a:extLst>
          </p:cNvPr>
          <p:cNvSpPr>
            <a:spLocks noGrp="1"/>
          </p:cNvSpPr>
          <p:nvPr>
            <p:ph type="title"/>
          </p:nvPr>
        </p:nvSpPr>
        <p:spPr>
          <a:xfrm>
            <a:off x="2438416" y="-191307"/>
            <a:ext cx="11047013" cy="1434415"/>
          </a:xfrm>
        </p:spPr>
        <p:txBody>
          <a:bodyPr anchor="b">
            <a:normAutofit/>
          </a:bodyPr>
          <a:lstStyle/>
          <a:p>
            <a:r>
              <a:rPr lang="en-US" sz="5400" i="1"/>
              <a:t>International Relations</a:t>
            </a:r>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men standing together&#10;&#10;Description automatically generated">
            <a:extLst>
              <a:ext uri="{FF2B5EF4-FFF2-40B4-BE49-F238E27FC236}">
                <a16:creationId xmlns:a16="http://schemas.microsoft.com/office/drawing/2014/main" id="{49F00FAE-F773-DA7F-D1FF-ED9392F2F1EB}"/>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075" t="411" r="10320" b="1166"/>
          <a:stretch/>
        </p:blipFill>
        <p:spPr>
          <a:xfrm>
            <a:off x="572492" y="2058349"/>
            <a:ext cx="4422938" cy="4118028"/>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939F4F22-A581-CEFE-2547-635D03A40819}"/>
              </a:ext>
            </a:extLst>
          </p:cNvPr>
          <p:cNvSpPr>
            <a:spLocks noGrp="1"/>
          </p:cNvSpPr>
          <p:nvPr>
            <p:ph idx="1"/>
          </p:nvPr>
        </p:nvSpPr>
        <p:spPr>
          <a:xfrm>
            <a:off x="5140417" y="2061547"/>
            <a:ext cx="6713552" cy="4114800"/>
          </a:xfrm>
        </p:spPr>
        <p:txBody>
          <a:bodyPr vert="horz" lIns="91440" tIns="45720" rIns="91440" bIns="45720" rtlCol="0" anchor="t">
            <a:noAutofit/>
          </a:bodyPr>
          <a:lstStyle/>
          <a:p>
            <a:r>
              <a:rPr lang="en-US" sz="1200" b="1" dirty="0"/>
              <a:t>Immediate foreign reaction (timeline)</a:t>
            </a:r>
          </a:p>
          <a:p>
            <a:pPr lvl="1">
              <a:buFont typeface="Courier New" panose="020B0604020202020204" pitchFamily="34" charset="0"/>
              <a:buChar char="o"/>
            </a:pPr>
            <a:r>
              <a:rPr lang="en-US" sz="1200" dirty="0"/>
              <a:t>Japan</a:t>
            </a:r>
          </a:p>
          <a:p>
            <a:pPr lvl="2">
              <a:buFont typeface="Wingdings" panose="020B0604020202020204" pitchFamily="34" charset="0"/>
              <a:buChar char="§"/>
            </a:pPr>
            <a:r>
              <a:rPr lang="en-US" sz="1200" dirty="0"/>
              <a:t>Hiroshima (August 6th, No Japanese Diplomatic response)</a:t>
            </a:r>
          </a:p>
          <a:p>
            <a:pPr lvl="2">
              <a:buFont typeface="Wingdings" panose="020B0604020202020204" pitchFamily="34" charset="0"/>
              <a:buChar char="§"/>
            </a:pPr>
            <a:r>
              <a:rPr lang="en-US" sz="1200" dirty="0"/>
              <a:t>Nagasaki (August 9th,  9th to 12th conversation of surrender. August 14th, Hirohito announces capitulation.)</a:t>
            </a:r>
          </a:p>
          <a:p>
            <a:pPr lvl="2">
              <a:buFont typeface="Wingdings" panose="020B0604020202020204" pitchFamily="34" charset="0"/>
              <a:buChar char="§"/>
            </a:pPr>
            <a:r>
              <a:rPr lang="en-US" sz="1200" dirty="0"/>
              <a:t>Japanese officially surrender (Sept. 2nd)</a:t>
            </a:r>
          </a:p>
          <a:p>
            <a:pPr lvl="1">
              <a:buFont typeface="Courier New" panose="020B0604020202020204" pitchFamily="34" charset="0"/>
              <a:buChar char="o"/>
            </a:pPr>
            <a:r>
              <a:rPr lang="en-US" sz="1200" dirty="0"/>
              <a:t>Soviet Union</a:t>
            </a:r>
          </a:p>
          <a:p>
            <a:pPr lvl="2">
              <a:buFont typeface="Wingdings" panose="020B0604020202020204" pitchFamily="34" charset="0"/>
              <a:buChar char="§"/>
            </a:pPr>
            <a:r>
              <a:rPr lang="en-US" sz="1200" dirty="0"/>
              <a:t>Accelerated Nuclear Program, Rounding up of German Scientists</a:t>
            </a:r>
          </a:p>
          <a:p>
            <a:pPr lvl="2">
              <a:buFont typeface="Wingdings" panose="020B0604020202020204" pitchFamily="34" charset="0"/>
              <a:buChar char="§"/>
            </a:pPr>
            <a:r>
              <a:rPr lang="en-US" sz="1200" dirty="0"/>
              <a:t>Soviet leaders during Cold War – Condemnation and "war crime"</a:t>
            </a:r>
          </a:p>
          <a:p>
            <a:pPr lvl="1">
              <a:buFont typeface="Courier New" panose="020B0604020202020204" pitchFamily="34" charset="0"/>
              <a:buChar char="o"/>
            </a:pPr>
            <a:r>
              <a:rPr lang="en-US" sz="1200" dirty="0"/>
              <a:t>Britain </a:t>
            </a:r>
          </a:p>
          <a:p>
            <a:pPr lvl="2">
              <a:buFont typeface="Wingdings" panose="020B0604020202020204" pitchFamily="34" charset="0"/>
              <a:buChar char="§"/>
            </a:pPr>
            <a:r>
              <a:rPr lang="en-US" sz="1200" dirty="0"/>
              <a:t>Overall approval, "Atomic Plague"? (September 1945)</a:t>
            </a:r>
          </a:p>
          <a:p>
            <a:r>
              <a:rPr lang="en-US" sz="1200" b="1" dirty="0"/>
              <a:t>Atomic diplomacy (1945 to 1952)</a:t>
            </a:r>
          </a:p>
          <a:p>
            <a:pPr lvl="1">
              <a:buFont typeface="Courier New" panose="020B0604020202020204" pitchFamily="34" charset="0"/>
              <a:buChar char="o"/>
            </a:pPr>
            <a:r>
              <a:rPr lang="en-US" sz="1200" dirty="0"/>
              <a:t>New weapon for diplomacy, threat of Atomic warfare, "We'll protect you."</a:t>
            </a:r>
          </a:p>
          <a:p>
            <a:pPr lvl="1">
              <a:buFont typeface="Courier New" panose="020B0604020202020204" pitchFamily="34" charset="0"/>
              <a:buChar char="o"/>
            </a:pPr>
            <a:r>
              <a:rPr lang="en-US" sz="1200" dirty="0"/>
              <a:t>"Nuclear Umbrella"</a:t>
            </a:r>
          </a:p>
          <a:p>
            <a:pPr lvl="1">
              <a:buFont typeface="Courier New" panose="020B0604020202020204" pitchFamily="34" charset="0"/>
              <a:buChar char="o"/>
            </a:pPr>
            <a:r>
              <a:rPr lang="en-US" sz="1200" dirty="0"/>
              <a:t>Ending overtime with foreign atomic development</a:t>
            </a:r>
          </a:p>
          <a:p>
            <a:pPr lvl="2">
              <a:buFont typeface="Wingdings" panose="020B0604020202020204" pitchFamily="34" charset="0"/>
              <a:buChar char="§"/>
            </a:pPr>
            <a:r>
              <a:rPr lang="en-US" sz="1200" dirty="0"/>
              <a:t>Soviet Union (1949)</a:t>
            </a:r>
          </a:p>
          <a:p>
            <a:pPr lvl="2">
              <a:buFont typeface="Wingdings" panose="020B0604020202020204" pitchFamily="34" charset="0"/>
              <a:buChar char="§"/>
            </a:pPr>
            <a:r>
              <a:rPr lang="en-US" sz="1200" dirty="0"/>
              <a:t>Britain (1952)</a:t>
            </a:r>
          </a:p>
          <a:p>
            <a:pPr lvl="2">
              <a:buFont typeface="Wingdings" panose="020B0604020202020204" pitchFamily="34" charset="0"/>
              <a:buChar char="§"/>
            </a:pPr>
            <a:r>
              <a:rPr lang="en-US" sz="1200" dirty="0"/>
              <a:t>France (1960)</a:t>
            </a:r>
          </a:p>
          <a:p>
            <a:pPr lvl="1">
              <a:buFont typeface="Courier New" panose="020B0604020202020204" pitchFamily="34" charset="0"/>
              <a:buChar char="o"/>
            </a:pPr>
            <a:r>
              <a:rPr lang="en-US" sz="1200" dirty="0"/>
              <a:t>"MAD" remained in use</a:t>
            </a:r>
          </a:p>
        </p:txBody>
      </p:sp>
    </p:spTree>
    <p:extLst>
      <p:ext uri="{BB962C8B-B14F-4D97-AF65-F5344CB8AC3E}">
        <p14:creationId xmlns:p14="http://schemas.microsoft.com/office/powerpoint/2010/main" val="40591890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738728144CDE40B2EA258F8E3B8017" ma:contentTypeVersion="13" ma:contentTypeDescription="Create a new document." ma:contentTypeScope="" ma:versionID="36268db59e1d07f7e41cfa06ae37a9aa">
  <xsd:schema xmlns:xsd="http://www.w3.org/2001/XMLSchema" xmlns:xs="http://www.w3.org/2001/XMLSchema" xmlns:p="http://schemas.microsoft.com/office/2006/metadata/properties" xmlns:ns2="590360ef-b567-4d33-bb9d-a0d387e9f5fd" xmlns:ns3="b560b5b7-59c7-4588-8788-19243947c393" targetNamespace="http://schemas.microsoft.com/office/2006/metadata/properties" ma:root="true" ma:fieldsID="59ff30ec83421975467c9490d90f8117" ns2:_="" ns3:_="">
    <xsd:import namespace="590360ef-b567-4d33-bb9d-a0d387e9f5fd"/>
    <xsd:import namespace="b560b5b7-59c7-4588-8788-19243947c39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360ef-b567-4d33-bb9d-a0d387e9f5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e7ed257-b896-4b55-84f7-2c4d79b9c33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60b5b7-59c7-4588-8788-19243947c39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f934b27-a7f8-4fc9-be5c-85fcd846c133}" ma:internalName="TaxCatchAll" ma:showField="CatchAllData" ma:web="b560b5b7-59c7-4588-8788-19243947c39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560b5b7-59c7-4588-8788-19243947c393" xsi:nil="true"/>
    <lcf76f155ced4ddcb4097134ff3c332f xmlns="590360ef-b567-4d33-bb9d-a0d387e9f5f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001745E-BC6F-46BD-99E1-79D84C040FB3}"/>
</file>

<file path=customXml/itemProps2.xml><?xml version="1.0" encoding="utf-8"?>
<ds:datastoreItem xmlns:ds="http://schemas.openxmlformats.org/officeDocument/2006/customXml" ds:itemID="{4AFE7B4B-D897-48A1-B00A-40D51C9FC1F2}"/>
</file>

<file path=customXml/itemProps3.xml><?xml version="1.0" encoding="utf-8"?>
<ds:datastoreItem xmlns:ds="http://schemas.openxmlformats.org/officeDocument/2006/customXml" ds:itemID="{5F0A91C9-570F-4D2C-9DE8-157049854E26}"/>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0</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Creation &amp; Ethics of the Use of the Atomic Bomb on Japan</vt:lpstr>
      <vt:lpstr>Introduction</vt:lpstr>
      <vt:lpstr>Creation and Development.</vt:lpstr>
      <vt:lpstr>The Use of the Bomb.</vt:lpstr>
      <vt:lpstr>Reasons for Its use.</vt:lpstr>
      <vt:lpstr>Was The Bombing Just?</vt:lpstr>
      <vt:lpstr>Key Figures</vt:lpstr>
      <vt:lpstr>Aftermath</vt:lpstr>
      <vt:lpstr>International Relations</vt:lpstr>
      <vt:lpstr>To Conclude.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49</cp:revision>
  <dcterms:created xsi:type="dcterms:W3CDTF">2024-04-09T16:25:15Z</dcterms:created>
  <dcterms:modified xsi:type="dcterms:W3CDTF">2024-04-12T12:54:57Z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0x010100D0738728144CDE40B2EA258F8E3B8017</vt:lpwstr>
  </property>
</Properties>
</file>